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76" r:id="rId2"/>
    <p:sldId id="281" r:id="rId3"/>
    <p:sldId id="280" r:id="rId4"/>
    <p:sldId id="273" r:id="rId5"/>
    <p:sldId id="267" r:id="rId6"/>
    <p:sldId id="287" r:id="rId7"/>
    <p:sldId id="271" r:id="rId8"/>
    <p:sldId id="283" r:id="rId9"/>
    <p:sldId id="270" r:id="rId10"/>
    <p:sldId id="286" r:id="rId11"/>
    <p:sldId id="258" r:id="rId12"/>
    <p:sldId id="275" r:id="rId13"/>
    <p:sldId id="28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173"/>
    <a:srgbClr val="591513"/>
    <a:srgbClr val="714135"/>
    <a:srgbClr val="F4D48C"/>
    <a:srgbClr val="EEB76D"/>
    <a:srgbClr val="60362C"/>
    <a:srgbClr val="FFBB36"/>
    <a:srgbClr val="EC1D23"/>
    <a:srgbClr val="D5B898"/>
    <a:srgbClr val="EE1C2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79612" autoAdjust="0"/>
  </p:normalViewPr>
  <p:slideViewPr>
    <p:cSldViewPr snapToGrid="0">
      <p:cViewPr varScale="1">
        <p:scale>
          <a:sx n="88" d="100"/>
          <a:sy n="88" d="100"/>
        </p:scale>
        <p:origin x="129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jpg>
</file>

<file path=ppt/media/image11.jpeg>
</file>

<file path=ppt/media/image12.jpg>
</file>

<file path=ppt/media/image13.jp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png>
</file>

<file path=ppt/media/image6.pn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B9B899-0E9C-4CD1-8A8E-61C365A14CB2}" type="datetimeFigureOut">
              <a:rPr lang="en-US" smtClean="0"/>
              <a:t>9/4/2017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5A5E47-C37A-41CE-BCC2-6C8298C55BBF}" type="slidenum">
              <a:rPr lang="en-US" smtClean="0"/>
              <a:t>‹#›</a:t>
            </a:fld>
            <a:endParaRPr lang="en-US"/>
          </a:p>
        </p:txBody>
      </p:sp>
    </p:spTree>
    <p:extLst>
      <p:ext uri="{BB962C8B-B14F-4D97-AF65-F5344CB8AC3E}">
        <p14:creationId xmlns:p14="http://schemas.microsoft.com/office/powerpoint/2010/main" val="32271365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 myself.</a:t>
            </a:r>
          </a:p>
        </p:txBody>
      </p:sp>
      <p:sp>
        <p:nvSpPr>
          <p:cNvPr id="4" name="Slide Number Placeholder 3"/>
          <p:cNvSpPr>
            <a:spLocks noGrp="1"/>
          </p:cNvSpPr>
          <p:nvPr>
            <p:ph type="sldNum" sz="quarter" idx="10"/>
          </p:nvPr>
        </p:nvSpPr>
        <p:spPr/>
        <p:txBody>
          <a:bodyPr/>
          <a:lstStyle/>
          <a:p>
            <a:fld id="{535A5E47-C37A-41CE-BCC2-6C8298C55BBF}" type="slidenum">
              <a:rPr lang="en-US" smtClean="0"/>
              <a:t>1</a:t>
            </a:fld>
            <a:endParaRPr lang="en-US"/>
          </a:p>
        </p:txBody>
      </p:sp>
    </p:spTree>
    <p:extLst>
      <p:ext uri="{BB962C8B-B14F-4D97-AF65-F5344CB8AC3E}">
        <p14:creationId xmlns:p14="http://schemas.microsoft.com/office/powerpoint/2010/main" val="36585607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35A5E47-C37A-41CE-BCC2-6C8298C55BBF}" type="slidenum">
              <a:rPr lang="en-US" smtClean="0"/>
              <a:t>10</a:t>
            </a:fld>
            <a:endParaRPr lang="en-US"/>
          </a:p>
        </p:txBody>
      </p:sp>
    </p:spTree>
    <p:extLst>
      <p:ext uri="{BB962C8B-B14F-4D97-AF65-F5344CB8AC3E}">
        <p14:creationId xmlns:p14="http://schemas.microsoft.com/office/powerpoint/2010/main" val="36536890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35A5E47-C37A-41CE-BCC2-6C8298C55BBF}" type="slidenum">
              <a:rPr lang="en-US" smtClean="0"/>
              <a:t>11</a:t>
            </a:fld>
            <a:endParaRPr lang="en-US"/>
          </a:p>
        </p:txBody>
      </p:sp>
    </p:spTree>
    <p:extLst>
      <p:ext uri="{BB962C8B-B14F-4D97-AF65-F5344CB8AC3E}">
        <p14:creationId xmlns:p14="http://schemas.microsoft.com/office/powerpoint/2010/main" val="2956533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https://www.youtube.com/watch?v=d7LsJ0KSlh8</a:t>
            </a:r>
          </a:p>
          <a:p>
            <a:endParaRPr lang="en-US" dirty="0"/>
          </a:p>
          <a:p>
            <a:r>
              <a:rPr lang="en-US" dirty="0"/>
              <a:t>They are working on provider independent</a:t>
            </a:r>
            <a:r>
              <a:rPr lang="en-US" baseline="0" dirty="0"/>
              <a:t> </a:t>
            </a:r>
            <a:r>
              <a:rPr lang="en-US" baseline="0" dirty="0" err="1"/>
              <a:t>serverless</a:t>
            </a:r>
            <a:r>
              <a:rPr lang="en-US" baseline="0" dirty="0"/>
              <a:t> functions</a:t>
            </a:r>
            <a:endParaRPr lang="en-US" dirty="0"/>
          </a:p>
        </p:txBody>
      </p:sp>
      <p:sp>
        <p:nvSpPr>
          <p:cNvPr id="4" name="Slide Number Placeholder 3"/>
          <p:cNvSpPr>
            <a:spLocks noGrp="1"/>
          </p:cNvSpPr>
          <p:nvPr>
            <p:ph type="sldNum" sz="quarter" idx="10"/>
          </p:nvPr>
        </p:nvSpPr>
        <p:spPr/>
        <p:txBody>
          <a:bodyPr/>
          <a:lstStyle/>
          <a:p>
            <a:fld id="{535A5E47-C37A-41CE-BCC2-6C8298C55BBF}" type="slidenum">
              <a:rPr lang="en-US" smtClean="0"/>
              <a:t>12</a:t>
            </a:fld>
            <a:endParaRPr lang="en-US"/>
          </a:p>
        </p:txBody>
      </p:sp>
    </p:spTree>
    <p:extLst>
      <p:ext uri="{BB962C8B-B14F-4D97-AF65-F5344CB8AC3E}">
        <p14:creationId xmlns:p14="http://schemas.microsoft.com/office/powerpoint/2010/main" val="31400480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at </a:t>
            </a:r>
            <a:r>
              <a:rPr lang="en-US" dirty="0" err="1"/>
              <a:t>BurgerKing</a:t>
            </a:r>
            <a:r>
              <a:rPr lang="en-US" dirty="0"/>
              <a:t>. I don’t want to have to worry about scalability.</a:t>
            </a:r>
          </a:p>
          <a:p>
            <a:endParaRPr lang="en-US" dirty="0"/>
          </a:p>
          <a:p>
            <a:r>
              <a:rPr lang="en-US" dirty="0"/>
              <a:t>This is where </a:t>
            </a:r>
            <a:r>
              <a:rPr lang="en-US" dirty="0" err="1"/>
              <a:t>FaaS</a:t>
            </a:r>
            <a:r>
              <a:rPr lang="en-US" dirty="0"/>
              <a:t> comes in</a:t>
            </a:r>
          </a:p>
        </p:txBody>
      </p:sp>
      <p:sp>
        <p:nvSpPr>
          <p:cNvPr id="4" name="Slide Number Placeholder 3"/>
          <p:cNvSpPr>
            <a:spLocks noGrp="1"/>
          </p:cNvSpPr>
          <p:nvPr>
            <p:ph type="sldNum" sz="quarter" idx="10"/>
          </p:nvPr>
        </p:nvSpPr>
        <p:spPr/>
        <p:txBody>
          <a:bodyPr/>
          <a:lstStyle/>
          <a:p>
            <a:fld id="{535A5E47-C37A-41CE-BCC2-6C8298C55BBF}" type="slidenum">
              <a:rPr lang="en-US" smtClean="0"/>
              <a:t>13</a:t>
            </a:fld>
            <a:endParaRPr lang="en-US"/>
          </a:p>
        </p:txBody>
      </p:sp>
    </p:spTree>
    <p:extLst>
      <p:ext uri="{BB962C8B-B14F-4D97-AF65-F5344CB8AC3E}">
        <p14:creationId xmlns:p14="http://schemas.microsoft.com/office/powerpoint/2010/main" val="8344970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http://www.modulecounts.com/</a:t>
            </a:r>
          </a:p>
          <a:p>
            <a:endParaRPr lang="en-US" dirty="0"/>
          </a:p>
          <a:p>
            <a:r>
              <a:rPr lang="en-US" dirty="0"/>
              <a:t>We’re here today to talk about the whopper that is JS. It’s huge with 508 thousand NPM</a:t>
            </a:r>
            <a:r>
              <a:rPr lang="en-US" baseline="0" dirty="0"/>
              <a:t> packages (for comparison, </a:t>
            </a:r>
            <a:r>
              <a:rPr lang="en-US" baseline="0" dirty="0" err="1"/>
              <a:t>NuGet</a:t>
            </a:r>
            <a:r>
              <a:rPr lang="en-US" baseline="0" dirty="0"/>
              <a:t> has 90K) and nearly 500 news ones added everyday.</a:t>
            </a:r>
          </a:p>
          <a:p>
            <a:endParaRPr lang="en-US" baseline="0" dirty="0"/>
          </a:p>
          <a:p>
            <a:r>
              <a:rPr lang="en-US" baseline="0" dirty="0"/>
              <a:t>https://octoverse.github.com/</a:t>
            </a:r>
          </a:p>
          <a:p>
            <a:endParaRPr lang="en-US" baseline="0" dirty="0"/>
          </a:p>
          <a:p>
            <a:r>
              <a:rPr lang="en-US" baseline="0" dirty="0"/>
              <a:t>On GitHub there are were 1.6 million pull requests that used JS last year alone.</a:t>
            </a:r>
            <a:endParaRPr lang="en-US" dirty="0"/>
          </a:p>
          <a:p>
            <a:endParaRPr lang="en-US" dirty="0"/>
          </a:p>
          <a:p>
            <a:r>
              <a:rPr lang="en-US" dirty="0"/>
              <a:t>McDonalds billions</a:t>
            </a:r>
            <a:r>
              <a:rPr lang="en-US" baseline="0" dirty="0"/>
              <a:t> and billions sold: https://www.youtube.com/watch?v=KzOSkO8BZFw</a:t>
            </a:r>
            <a:endParaRPr lang="en-US" dirty="0"/>
          </a:p>
        </p:txBody>
      </p:sp>
      <p:sp>
        <p:nvSpPr>
          <p:cNvPr id="4" name="Slide Number Placeholder 3"/>
          <p:cNvSpPr>
            <a:spLocks noGrp="1"/>
          </p:cNvSpPr>
          <p:nvPr>
            <p:ph type="sldNum" sz="quarter" idx="10"/>
          </p:nvPr>
        </p:nvSpPr>
        <p:spPr/>
        <p:txBody>
          <a:bodyPr/>
          <a:lstStyle/>
          <a:p>
            <a:fld id="{535A5E47-C37A-41CE-BCC2-6C8298C55BBF}" type="slidenum">
              <a:rPr lang="en-US" smtClean="0"/>
              <a:t>2</a:t>
            </a:fld>
            <a:endParaRPr lang="en-US"/>
          </a:p>
        </p:txBody>
      </p:sp>
    </p:spTree>
    <p:extLst>
      <p:ext uri="{BB962C8B-B14F-4D97-AF65-F5344CB8AC3E}">
        <p14:creationId xmlns:p14="http://schemas.microsoft.com/office/powerpoint/2010/main" val="41609300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can all be a little overwhelming.</a:t>
            </a:r>
          </a:p>
          <a:p>
            <a:endParaRPr lang="en-US" dirty="0"/>
          </a:p>
          <a:p>
            <a:r>
              <a:rPr lang="en-US" dirty="0"/>
              <a:t>Making you fluent in things like “Choosing</a:t>
            </a:r>
            <a:r>
              <a:rPr lang="en-US" baseline="0" dirty="0"/>
              <a:t> Based on GitHub Stars”, or the other popular method which is “Doing whatever Dan Abramov says to do”.</a:t>
            </a:r>
          </a:p>
          <a:p>
            <a:endParaRPr lang="en-US" baseline="0" dirty="0"/>
          </a:p>
          <a:p>
            <a:r>
              <a:rPr lang="en-US" baseline="0" dirty="0"/>
              <a:t>And no matter how fluent you are in those approaches, it still seems like you need to understand ho to “rewrite your front end every six weeks” in the real world.</a:t>
            </a:r>
          </a:p>
        </p:txBody>
      </p:sp>
      <p:sp>
        <p:nvSpPr>
          <p:cNvPr id="4" name="Slide Number Placeholder 3"/>
          <p:cNvSpPr>
            <a:spLocks noGrp="1"/>
          </p:cNvSpPr>
          <p:nvPr>
            <p:ph type="sldNum" sz="quarter" idx="10"/>
          </p:nvPr>
        </p:nvSpPr>
        <p:spPr/>
        <p:txBody>
          <a:bodyPr/>
          <a:lstStyle/>
          <a:p>
            <a:fld id="{535A5E47-C37A-41CE-BCC2-6C8298C55BBF}" type="slidenum">
              <a:rPr lang="en-US" smtClean="0"/>
              <a:t>3</a:t>
            </a:fld>
            <a:endParaRPr lang="en-US"/>
          </a:p>
        </p:txBody>
      </p:sp>
    </p:spTree>
    <p:extLst>
      <p:ext uri="{BB962C8B-B14F-4D97-AF65-F5344CB8AC3E}">
        <p14:creationId xmlns:p14="http://schemas.microsoft.com/office/powerpoint/2010/main" val="1704762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hey, all of that choice</a:t>
            </a:r>
            <a:r>
              <a:rPr lang="en-US" baseline="0" dirty="0"/>
              <a:t> is a great benefit. You can have it your way by.</a:t>
            </a:r>
            <a:endParaRPr lang="en-US" dirty="0"/>
          </a:p>
          <a:p>
            <a:endParaRPr lang="en-US" dirty="0"/>
          </a:p>
          <a:p>
            <a:r>
              <a:rPr lang="en-US" dirty="0"/>
              <a:t>Get just the pieces you want,</a:t>
            </a:r>
            <a:r>
              <a:rPr lang="en-US" baseline="0" dirty="0"/>
              <a:t> prepared the way you want, nothing more, nothing less.</a:t>
            </a:r>
            <a:endParaRPr lang="en-US" dirty="0"/>
          </a:p>
        </p:txBody>
      </p:sp>
      <p:sp>
        <p:nvSpPr>
          <p:cNvPr id="4" name="Slide Number Placeholder 3"/>
          <p:cNvSpPr>
            <a:spLocks noGrp="1"/>
          </p:cNvSpPr>
          <p:nvPr>
            <p:ph type="sldNum" sz="quarter" idx="10"/>
          </p:nvPr>
        </p:nvSpPr>
        <p:spPr/>
        <p:txBody>
          <a:bodyPr/>
          <a:lstStyle/>
          <a:p>
            <a:fld id="{535A5E47-C37A-41CE-BCC2-6C8298C55BBF}" type="slidenum">
              <a:rPr lang="en-US" smtClean="0"/>
              <a:t>4</a:t>
            </a:fld>
            <a:endParaRPr lang="en-US"/>
          </a:p>
        </p:txBody>
      </p:sp>
    </p:spTree>
    <p:extLst>
      <p:ext uri="{BB962C8B-B14F-4D97-AF65-F5344CB8AC3E}">
        <p14:creationId xmlns:p14="http://schemas.microsoft.com/office/powerpoint/2010/main" val="8155338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when you do that, you</a:t>
            </a:r>
            <a:r>
              <a:rPr lang="en-US" baseline="0" dirty="0"/>
              <a:t> can create sensible applications.</a:t>
            </a:r>
          </a:p>
          <a:p>
            <a:endParaRPr lang="en-US" baseline="0" dirty="0"/>
          </a:p>
          <a:p>
            <a:r>
              <a:rPr lang="en-US" baseline="0" dirty="0"/>
              <a:t>Sometimes they’re a little indulgent.</a:t>
            </a:r>
          </a:p>
          <a:p>
            <a:r>
              <a:rPr lang="en-US" baseline="0" dirty="0"/>
              <a:t>Or maybe you end up using something that’s really just a gimmick and is completely unnecessary – but it seems fun.</a:t>
            </a:r>
          </a:p>
          <a:p>
            <a:r>
              <a:rPr lang="en-US" baseline="0" dirty="0"/>
              <a:t>I’ve seen teams who literally download the entirety of NPM to put together their application.</a:t>
            </a:r>
          </a:p>
          <a:p>
            <a:r>
              <a:rPr lang="en-US" baseline="0" dirty="0"/>
              <a:t>And others who lean way too heavily on one feature to the point that it’s really unhealthy.</a:t>
            </a:r>
          </a:p>
          <a:p>
            <a:r>
              <a:rPr lang="en-US" baseline="0" dirty="0"/>
              <a:t>This is actually quite common</a:t>
            </a:r>
          </a:p>
          <a:p>
            <a:r>
              <a:rPr lang="en-US" baseline="0" dirty="0"/>
              <a:t>And my favorite, it the </a:t>
            </a:r>
            <a:r>
              <a:rPr lang="en-US" baseline="0" dirty="0" err="1"/>
              <a:t>frankensteins</a:t>
            </a:r>
            <a:r>
              <a:rPr lang="en-US" baseline="0" dirty="0"/>
              <a:t> apps that use both react and angular for “Reasons”</a:t>
            </a:r>
            <a:endParaRPr lang="en-US" dirty="0"/>
          </a:p>
        </p:txBody>
      </p:sp>
      <p:sp>
        <p:nvSpPr>
          <p:cNvPr id="4" name="Slide Number Placeholder 3"/>
          <p:cNvSpPr>
            <a:spLocks noGrp="1"/>
          </p:cNvSpPr>
          <p:nvPr>
            <p:ph type="sldNum" sz="quarter" idx="10"/>
          </p:nvPr>
        </p:nvSpPr>
        <p:spPr/>
        <p:txBody>
          <a:bodyPr/>
          <a:lstStyle/>
          <a:p>
            <a:fld id="{535A5E47-C37A-41CE-BCC2-6C8298C55BBF}" type="slidenum">
              <a:rPr lang="en-US" smtClean="0"/>
              <a:t>5</a:t>
            </a:fld>
            <a:endParaRPr lang="en-US"/>
          </a:p>
        </p:txBody>
      </p:sp>
    </p:spTree>
    <p:extLst>
      <p:ext uri="{BB962C8B-B14F-4D97-AF65-F5344CB8AC3E}">
        <p14:creationId xmlns:p14="http://schemas.microsoft.com/office/powerpoint/2010/main" val="17172835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hey, you get to have it your way.</a:t>
            </a:r>
          </a:p>
          <a:p>
            <a:endParaRPr lang="en-US" dirty="0"/>
          </a:p>
          <a:p>
            <a:r>
              <a:rPr lang="en-US" dirty="0"/>
              <a:t>Let me show you some of</a:t>
            </a:r>
            <a:r>
              <a:rPr lang="en-US" baseline="0" dirty="0"/>
              <a:t> the ways that I like to have things. </a:t>
            </a:r>
            <a:endParaRPr lang="en-US" dirty="0"/>
          </a:p>
        </p:txBody>
      </p:sp>
      <p:sp>
        <p:nvSpPr>
          <p:cNvPr id="4" name="Slide Number Placeholder 3"/>
          <p:cNvSpPr>
            <a:spLocks noGrp="1"/>
          </p:cNvSpPr>
          <p:nvPr>
            <p:ph type="sldNum" sz="quarter" idx="10"/>
          </p:nvPr>
        </p:nvSpPr>
        <p:spPr/>
        <p:txBody>
          <a:bodyPr/>
          <a:lstStyle/>
          <a:p>
            <a:fld id="{535A5E47-C37A-41CE-BCC2-6C8298C55BBF}" type="slidenum">
              <a:rPr lang="en-US" smtClean="0"/>
              <a:t>6</a:t>
            </a:fld>
            <a:endParaRPr lang="en-US"/>
          </a:p>
        </p:txBody>
      </p:sp>
    </p:spTree>
    <p:extLst>
      <p:ext uri="{BB962C8B-B14F-4D97-AF65-F5344CB8AC3E}">
        <p14:creationId xmlns:p14="http://schemas.microsoft.com/office/powerpoint/2010/main" val="36347879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Maybe you don’t need all that wiz-bang stuff. You already have the functionality written,</a:t>
            </a:r>
            <a:r>
              <a:rPr lang="en-US" baseline="0" dirty="0"/>
              <a:t> so reuse it! It’s my way because I’m lazy.</a:t>
            </a:r>
            <a:endParaRPr lang="en-US" dirty="0"/>
          </a:p>
        </p:txBody>
      </p:sp>
      <p:sp>
        <p:nvSpPr>
          <p:cNvPr id="4" name="Slide Number Placeholder 3"/>
          <p:cNvSpPr>
            <a:spLocks noGrp="1"/>
          </p:cNvSpPr>
          <p:nvPr>
            <p:ph type="sldNum" sz="quarter" idx="10"/>
          </p:nvPr>
        </p:nvSpPr>
        <p:spPr/>
        <p:txBody>
          <a:bodyPr/>
          <a:lstStyle/>
          <a:p>
            <a:fld id="{535A5E47-C37A-41CE-BCC2-6C8298C55BBF}" type="slidenum">
              <a:rPr lang="en-US" smtClean="0"/>
              <a:t>7</a:t>
            </a:fld>
            <a:endParaRPr lang="en-US"/>
          </a:p>
        </p:txBody>
      </p:sp>
    </p:spTree>
    <p:extLst>
      <p:ext uri="{BB962C8B-B14F-4D97-AF65-F5344CB8AC3E}">
        <p14:creationId xmlns:p14="http://schemas.microsoft.com/office/powerpoint/2010/main" val="2500679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Have it your way: Developer friendly. It’s my way</a:t>
            </a:r>
            <a:r>
              <a:rPr lang="en-US" baseline="0" dirty="0"/>
              <a:t> because </a:t>
            </a:r>
            <a:r>
              <a:rPr lang="en-US" dirty="0" err="1"/>
              <a:t>Everythings</a:t>
            </a:r>
            <a:r>
              <a:rPr lang="en-US" dirty="0"/>
              <a:t> in source control. Easy</a:t>
            </a:r>
            <a:r>
              <a:rPr lang="en-US" baseline="0" dirty="0"/>
              <a:t> to manipulate on CLI</a:t>
            </a:r>
            <a:endParaRPr lang="en-US" dirty="0"/>
          </a:p>
        </p:txBody>
      </p:sp>
      <p:sp>
        <p:nvSpPr>
          <p:cNvPr id="4" name="Slide Number Placeholder 3"/>
          <p:cNvSpPr>
            <a:spLocks noGrp="1"/>
          </p:cNvSpPr>
          <p:nvPr>
            <p:ph type="sldNum" sz="quarter" idx="10"/>
          </p:nvPr>
        </p:nvSpPr>
        <p:spPr/>
        <p:txBody>
          <a:bodyPr/>
          <a:lstStyle/>
          <a:p>
            <a:fld id="{535A5E47-C37A-41CE-BCC2-6C8298C55BBF}" type="slidenum">
              <a:rPr lang="en-US" smtClean="0"/>
              <a:t>8</a:t>
            </a:fld>
            <a:endParaRPr lang="en-US"/>
          </a:p>
        </p:txBody>
      </p:sp>
    </p:spTree>
    <p:extLst>
      <p:ext uri="{BB962C8B-B14F-4D97-AF65-F5344CB8AC3E}">
        <p14:creationId xmlns:p14="http://schemas.microsoft.com/office/powerpoint/2010/main" val="12496985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Serverless</a:t>
            </a:r>
            <a:r>
              <a:rPr lang="en-US" dirty="0"/>
              <a:t> is a state of mind,</a:t>
            </a:r>
            <a:r>
              <a:rPr lang="en-US" baseline="0" dirty="0"/>
              <a:t> not so much a physical reality.</a:t>
            </a:r>
          </a:p>
          <a:p>
            <a:endParaRPr lang="en-US" baseline="0" dirty="0"/>
          </a:p>
          <a:p>
            <a:r>
              <a:rPr lang="en-US" dirty="0"/>
              <a:t>Talk about the differences,</a:t>
            </a:r>
            <a:r>
              <a:rPr lang="en-US" baseline="0" dirty="0"/>
              <a:t> why FAAS, how </a:t>
            </a:r>
            <a:r>
              <a:rPr lang="en-US" baseline="0" dirty="0" err="1"/>
              <a:t>docker</a:t>
            </a:r>
            <a:r>
              <a:rPr lang="en-US" baseline="0" dirty="0"/>
              <a:t> compares, etc.</a:t>
            </a:r>
            <a:endParaRPr lang="en-US" dirty="0"/>
          </a:p>
          <a:p>
            <a:endParaRPr lang="en-US" dirty="0"/>
          </a:p>
          <a:p>
            <a:endParaRPr lang="en-US" dirty="0"/>
          </a:p>
          <a:p>
            <a:r>
              <a:rPr lang="en-US" dirty="0"/>
              <a:t>https://www.hanselman.com/blog/IntroducingWindowsAzureWebJobs.aspx</a:t>
            </a:r>
          </a:p>
        </p:txBody>
      </p:sp>
      <p:sp>
        <p:nvSpPr>
          <p:cNvPr id="4" name="Slide Number Placeholder 3"/>
          <p:cNvSpPr>
            <a:spLocks noGrp="1"/>
          </p:cNvSpPr>
          <p:nvPr>
            <p:ph type="sldNum" sz="quarter" idx="10"/>
          </p:nvPr>
        </p:nvSpPr>
        <p:spPr/>
        <p:txBody>
          <a:bodyPr/>
          <a:lstStyle/>
          <a:p>
            <a:fld id="{535A5E47-C37A-41CE-BCC2-6C8298C55BBF}" type="slidenum">
              <a:rPr lang="en-US" smtClean="0"/>
              <a:t>9</a:t>
            </a:fld>
            <a:endParaRPr lang="en-US"/>
          </a:p>
        </p:txBody>
      </p:sp>
    </p:spTree>
    <p:extLst>
      <p:ext uri="{BB962C8B-B14F-4D97-AF65-F5344CB8AC3E}">
        <p14:creationId xmlns:p14="http://schemas.microsoft.com/office/powerpoint/2010/main" val="24420080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AB37249-CD6C-41EF-A901-9D00E40B31AA}" type="datetimeFigureOut">
              <a:rPr lang="en-US" smtClean="0"/>
              <a:t>9/4/2017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97CCB4-1186-4893-83BA-1BE11AF0E189}" type="slidenum">
              <a:rPr lang="en-US" smtClean="0"/>
              <a:t>‹#›</a:t>
            </a:fld>
            <a:endParaRPr lang="en-US"/>
          </a:p>
        </p:txBody>
      </p:sp>
    </p:spTree>
    <p:extLst>
      <p:ext uri="{BB962C8B-B14F-4D97-AF65-F5344CB8AC3E}">
        <p14:creationId xmlns:p14="http://schemas.microsoft.com/office/powerpoint/2010/main" val="3799068803"/>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AB37249-CD6C-41EF-A901-9D00E40B31AA}" type="datetimeFigureOut">
              <a:rPr lang="en-US" smtClean="0"/>
              <a:t>9/4/2017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97CCB4-1186-4893-83BA-1BE11AF0E189}" type="slidenum">
              <a:rPr lang="en-US" smtClean="0"/>
              <a:t>‹#›</a:t>
            </a:fld>
            <a:endParaRPr lang="en-US"/>
          </a:p>
        </p:txBody>
      </p:sp>
    </p:spTree>
    <p:extLst>
      <p:ext uri="{BB962C8B-B14F-4D97-AF65-F5344CB8AC3E}">
        <p14:creationId xmlns:p14="http://schemas.microsoft.com/office/powerpoint/2010/main" val="228883517"/>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AB37249-CD6C-41EF-A901-9D00E40B31AA}" type="datetimeFigureOut">
              <a:rPr lang="en-US" smtClean="0"/>
              <a:t>9/4/2017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97CCB4-1186-4893-83BA-1BE11AF0E189}" type="slidenum">
              <a:rPr lang="en-US" smtClean="0"/>
              <a:t>‹#›</a:t>
            </a:fld>
            <a:endParaRPr lang="en-US"/>
          </a:p>
        </p:txBody>
      </p:sp>
    </p:spTree>
    <p:extLst>
      <p:ext uri="{BB962C8B-B14F-4D97-AF65-F5344CB8AC3E}">
        <p14:creationId xmlns:p14="http://schemas.microsoft.com/office/powerpoint/2010/main" val="1495987565"/>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AB37249-CD6C-41EF-A901-9D00E40B31AA}" type="datetimeFigureOut">
              <a:rPr lang="en-US" smtClean="0"/>
              <a:t>9/4/2017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97CCB4-1186-4893-83BA-1BE11AF0E189}" type="slidenum">
              <a:rPr lang="en-US" smtClean="0"/>
              <a:t>‹#›</a:t>
            </a:fld>
            <a:endParaRPr lang="en-US"/>
          </a:p>
        </p:txBody>
      </p:sp>
    </p:spTree>
    <p:extLst>
      <p:ext uri="{BB962C8B-B14F-4D97-AF65-F5344CB8AC3E}">
        <p14:creationId xmlns:p14="http://schemas.microsoft.com/office/powerpoint/2010/main" val="757114219"/>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AB37249-CD6C-41EF-A901-9D00E40B31AA}" type="datetimeFigureOut">
              <a:rPr lang="en-US" smtClean="0"/>
              <a:t>9/4/2017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97CCB4-1186-4893-83BA-1BE11AF0E189}" type="slidenum">
              <a:rPr lang="en-US" smtClean="0"/>
              <a:t>‹#›</a:t>
            </a:fld>
            <a:endParaRPr lang="en-US"/>
          </a:p>
        </p:txBody>
      </p:sp>
    </p:spTree>
    <p:extLst>
      <p:ext uri="{BB962C8B-B14F-4D97-AF65-F5344CB8AC3E}">
        <p14:creationId xmlns:p14="http://schemas.microsoft.com/office/powerpoint/2010/main" val="1808738138"/>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AB37249-CD6C-41EF-A901-9D00E40B31AA}" type="datetimeFigureOut">
              <a:rPr lang="en-US" smtClean="0"/>
              <a:t>9/4/2017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97CCB4-1186-4893-83BA-1BE11AF0E189}" type="slidenum">
              <a:rPr lang="en-US" smtClean="0"/>
              <a:t>‹#›</a:t>
            </a:fld>
            <a:endParaRPr lang="en-US"/>
          </a:p>
        </p:txBody>
      </p:sp>
    </p:spTree>
    <p:extLst>
      <p:ext uri="{BB962C8B-B14F-4D97-AF65-F5344CB8AC3E}">
        <p14:creationId xmlns:p14="http://schemas.microsoft.com/office/powerpoint/2010/main" val="1147280415"/>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AB37249-CD6C-41EF-A901-9D00E40B31AA}" type="datetimeFigureOut">
              <a:rPr lang="en-US" smtClean="0"/>
              <a:t>9/4/2017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197CCB4-1186-4893-83BA-1BE11AF0E189}" type="slidenum">
              <a:rPr lang="en-US" smtClean="0"/>
              <a:t>‹#›</a:t>
            </a:fld>
            <a:endParaRPr lang="en-US"/>
          </a:p>
        </p:txBody>
      </p:sp>
    </p:spTree>
    <p:extLst>
      <p:ext uri="{BB962C8B-B14F-4D97-AF65-F5344CB8AC3E}">
        <p14:creationId xmlns:p14="http://schemas.microsoft.com/office/powerpoint/2010/main" val="28951413"/>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AB37249-CD6C-41EF-A901-9D00E40B31AA}" type="datetimeFigureOut">
              <a:rPr lang="en-US" smtClean="0"/>
              <a:t>9/4/2017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97CCB4-1186-4893-83BA-1BE11AF0E189}" type="slidenum">
              <a:rPr lang="en-US" smtClean="0"/>
              <a:t>‹#›</a:t>
            </a:fld>
            <a:endParaRPr lang="en-US"/>
          </a:p>
        </p:txBody>
      </p:sp>
    </p:spTree>
    <p:extLst>
      <p:ext uri="{BB962C8B-B14F-4D97-AF65-F5344CB8AC3E}">
        <p14:creationId xmlns:p14="http://schemas.microsoft.com/office/powerpoint/2010/main" val="3605539325"/>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AB37249-CD6C-41EF-A901-9D00E40B31AA}" type="datetimeFigureOut">
              <a:rPr lang="en-US" smtClean="0"/>
              <a:t>9/4/2017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197CCB4-1186-4893-83BA-1BE11AF0E189}" type="slidenum">
              <a:rPr lang="en-US" smtClean="0"/>
              <a:t>‹#›</a:t>
            </a:fld>
            <a:endParaRPr lang="en-US"/>
          </a:p>
        </p:txBody>
      </p:sp>
    </p:spTree>
    <p:extLst>
      <p:ext uri="{BB962C8B-B14F-4D97-AF65-F5344CB8AC3E}">
        <p14:creationId xmlns:p14="http://schemas.microsoft.com/office/powerpoint/2010/main" val="2038938059"/>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AB37249-CD6C-41EF-A901-9D00E40B31AA}" type="datetimeFigureOut">
              <a:rPr lang="en-US" smtClean="0"/>
              <a:t>9/4/2017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97CCB4-1186-4893-83BA-1BE11AF0E189}" type="slidenum">
              <a:rPr lang="en-US" smtClean="0"/>
              <a:t>‹#›</a:t>
            </a:fld>
            <a:endParaRPr lang="en-US"/>
          </a:p>
        </p:txBody>
      </p:sp>
    </p:spTree>
    <p:extLst>
      <p:ext uri="{BB962C8B-B14F-4D97-AF65-F5344CB8AC3E}">
        <p14:creationId xmlns:p14="http://schemas.microsoft.com/office/powerpoint/2010/main" val="1744550585"/>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FAB37249-CD6C-41EF-A901-9D00E40B31AA}" type="datetimeFigureOut">
              <a:rPr lang="en-US" smtClean="0"/>
              <a:t>9/4/2017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97CCB4-1186-4893-83BA-1BE11AF0E189}" type="slidenum">
              <a:rPr lang="en-US" smtClean="0"/>
              <a:t>‹#›</a:t>
            </a:fld>
            <a:endParaRPr lang="en-US"/>
          </a:p>
        </p:txBody>
      </p:sp>
    </p:spTree>
    <p:extLst>
      <p:ext uri="{BB962C8B-B14F-4D97-AF65-F5344CB8AC3E}">
        <p14:creationId xmlns:p14="http://schemas.microsoft.com/office/powerpoint/2010/main" val="2324828266"/>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B37249-CD6C-41EF-A901-9D00E40B31AA}" type="datetimeFigureOut">
              <a:rPr lang="en-US" smtClean="0"/>
              <a:t>9/4/2017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97CCB4-1186-4893-83BA-1BE11AF0E189}" type="slidenum">
              <a:rPr lang="en-US" smtClean="0"/>
              <a:t>‹#›</a:t>
            </a:fld>
            <a:endParaRPr lang="en-US"/>
          </a:p>
        </p:txBody>
      </p:sp>
      <p:pic>
        <p:nvPicPr>
          <p:cNvPr id="7" name="Picture 6"/>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075395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6.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jpe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microsoft.com/office/2007/relationships/hdphoto" Target="../media/hdphoto3.wdp"/><Relationship Id="rId5" Type="http://schemas.openxmlformats.org/officeDocument/2006/relationships/image" Target="../media/image5.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image" Target="../media/image8.jpeg"/><Relationship Id="rId7"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g"/><Relationship Id="rId4" Type="http://schemas.openxmlformats.org/officeDocument/2006/relationships/image" Target="../media/image9.jpeg"/></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microsoft.com/office/2007/relationships/hdphoto" Target="../media/hdphoto5.wdp"/></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211434" y="5484286"/>
            <a:ext cx="7828166" cy="1200329"/>
          </a:xfrm>
          <a:prstGeom prst="rect">
            <a:avLst/>
          </a:prstGeom>
          <a:noFill/>
        </p:spPr>
        <p:txBody>
          <a:bodyPr wrap="square" rtlCol="0">
            <a:spAutoFit/>
          </a:bodyPr>
          <a:lstStyle/>
          <a:p>
            <a:pPr algn="r"/>
            <a:r>
              <a:rPr lang="en-US" sz="7200" dirty="0">
                <a:solidFill>
                  <a:srgbClr val="60362C"/>
                </a:solidFill>
                <a:effectLst>
                  <a:outerShdw blurRad="50800" dist="38100" dir="5400000" algn="t" rotWithShape="0">
                    <a:prstClr val="black">
                      <a:alpha val="40000"/>
                    </a:prstClr>
                  </a:outerShdw>
                </a:effectLst>
                <a:latin typeface="Rockwell Extra Bold" panose="02060903040505020403" pitchFamily="18" charset="0"/>
              </a:rPr>
              <a:t>WHOPPER.Js</a:t>
            </a:r>
          </a:p>
        </p:txBody>
      </p:sp>
      <p:sp>
        <p:nvSpPr>
          <p:cNvPr id="16" name="TextBox 15"/>
          <p:cNvSpPr txBox="1"/>
          <p:nvPr/>
        </p:nvSpPr>
        <p:spPr>
          <a:xfrm>
            <a:off x="4211434" y="171271"/>
            <a:ext cx="7828166" cy="1077218"/>
          </a:xfrm>
          <a:prstGeom prst="rect">
            <a:avLst/>
          </a:prstGeom>
          <a:noFill/>
        </p:spPr>
        <p:txBody>
          <a:bodyPr wrap="square" rtlCol="0">
            <a:spAutoFit/>
          </a:bodyPr>
          <a:lstStyle/>
          <a:p>
            <a:pPr algn="r"/>
            <a:r>
              <a:rPr lang="en-US" sz="3600" dirty="0">
                <a:solidFill>
                  <a:srgbClr val="185494"/>
                </a:solidFill>
                <a:effectLst>
                  <a:innerShdw blurRad="63500" dist="50800" dir="16200000">
                    <a:prstClr val="black">
                      <a:alpha val="50000"/>
                    </a:prstClr>
                  </a:innerShdw>
                </a:effectLst>
                <a:latin typeface="Insaniburger with Cheese" panose="02000000000000000000" pitchFamily="2" charset="0"/>
              </a:rPr>
              <a:t>Nik Molnar</a:t>
            </a:r>
            <a:br>
              <a:rPr lang="en-US" sz="3600" dirty="0">
                <a:solidFill>
                  <a:srgbClr val="185494"/>
                </a:solidFill>
                <a:effectLst>
                  <a:innerShdw blurRad="63500" dist="50800" dir="16200000">
                    <a:prstClr val="black">
                      <a:alpha val="50000"/>
                    </a:prstClr>
                  </a:innerShdw>
                </a:effectLst>
                <a:latin typeface="Insaniburger with Cheese" panose="02000000000000000000" pitchFamily="2" charset="0"/>
              </a:rPr>
            </a:br>
            <a:r>
              <a:rPr lang="en-US" sz="2800" dirty="0">
                <a:solidFill>
                  <a:srgbClr val="185494"/>
                </a:solidFill>
                <a:effectLst>
                  <a:innerShdw blurRad="63500" dist="50800" dir="16200000">
                    <a:prstClr val="black">
                      <a:alpha val="50000"/>
                    </a:prstClr>
                  </a:innerShdw>
                </a:effectLst>
                <a:latin typeface="FontAwesome" pitchFamily="2" charset="0"/>
              </a:rPr>
              <a:t></a:t>
            </a:r>
            <a:r>
              <a:rPr lang="en-US" sz="2400" dirty="0">
                <a:solidFill>
                  <a:srgbClr val="185494"/>
                </a:solidFill>
                <a:effectLst>
                  <a:innerShdw blurRad="63500" dist="50800" dir="16200000">
                    <a:prstClr val="black">
                      <a:alpha val="50000"/>
                    </a:prstClr>
                  </a:innerShdw>
                </a:effectLst>
                <a:latin typeface="Insaniburger with Cheese" panose="02000000000000000000" pitchFamily="2" charset="0"/>
              </a:rPr>
              <a:t> </a:t>
            </a:r>
            <a:r>
              <a:rPr lang="en-US" sz="2800" dirty="0">
                <a:solidFill>
                  <a:srgbClr val="185494"/>
                </a:solidFill>
                <a:effectLst>
                  <a:innerShdw blurRad="63500" dist="50800" dir="16200000">
                    <a:prstClr val="black">
                      <a:alpha val="50000"/>
                    </a:prstClr>
                  </a:innerShdw>
                </a:effectLst>
                <a:latin typeface="Insaniburger with Cheese" panose="02000000000000000000" pitchFamily="2" charset="0"/>
              </a:rPr>
              <a:t>nikmd23</a:t>
            </a:r>
            <a:endParaRPr lang="en-US" sz="3600" dirty="0">
              <a:solidFill>
                <a:srgbClr val="185494"/>
              </a:solidFill>
              <a:effectLst>
                <a:innerShdw blurRad="63500" dist="50800" dir="16200000">
                  <a:prstClr val="black">
                    <a:alpha val="50000"/>
                  </a:prstClr>
                </a:innerShdw>
              </a:effectLst>
              <a:latin typeface="Insaniburger with Cheese" panose="02000000000000000000" pitchFamily="2" charset="0"/>
            </a:endParaRPr>
          </a:p>
        </p:txBody>
      </p:sp>
    </p:spTree>
    <p:extLst>
      <p:ext uri="{BB962C8B-B14F-4D97-AF65-F5344CB8AC3E}">
        <p14:creationId xmlns:p14="http://schemas.microsoft.com/office/powerpoint/2010/main" val="1694056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211434" y="5484286"/>
            <a:ext cx="7828166" cy="1200329"/>
          </a:xfrm>
          <a:prstGeom prst="rect">
            <a:avLst/>
          </a:prstGeom>
          <a:noFill/>
        </p:spPr>
        <p:txBody>
          <a:bodyPr wrap="square" rtlCol="0">
            <a:spAutoFit/>
          </a:bodyPr>
          <a:lstStyle/>
          <a:p>
            <a:pPr algn="r"/>
            <a:r>
              <a:rPr lang="en-US" sz="7200" dirty="0">
                <a:solidFill>
                  <a:srgbClr val="60362C"/>
                </a:solidFill>
                <a:effectLst>
                  <a:outerShdw blurRad="50800" dist="38100" dir="5400000" algn="t" rotWithShape="0">
                    <a:prstClr val="black">
                      <a:alpha val="40000"/>
                    </a:prstClr>
                  </a:outerShdw>
                </a:effectLst>
                <a:latin typeface="Rockwell Extra Bold" panose="02060903040505020403" pitchFamily="18" charset="0"/>
              </a:rPr>
              <a:t>WHOPPER.Js</a:t>
            </a:r>
          </a:p>
        </p:txBody>
      </p:sp>
      <p:sp>
        <p:nvSpPr>
          <p:cNvPr id="16" name="TextBox 15"/>
          <p:cNvSpPr txBox="1"/>
          <p:nvPr/>
        </p:nvSpPr>
        <p:spPr>
          <a:xfrm>
            <a:off x="4211434" y="171271"/>
            <a:ext cx="7828166" cy="1077218"/>
          </a:xfrm>
          <a:prstGeom prst="rect">
            <a:avLst/>
          </a:prstGeom>
          <a:noFill/>
        </p:spPr>
        <p:txBody>
          <a:bodyPr wrap="square" rtlCol="0">
            <a:spAutoFit/>
          </a:bodyPr>
          <a:lstStyle/>
          <a:p>
            <a:pPr algn="r"/>
            <a:r>
              <a:rPr lang="en-US" sz="3600" dirty="0">
                <a:solidFill>
                  <a:srgbClr val="185494"/>
                </a:solidFill>
                <a:effectLst>
                  <a:innerShdw blurRad="63500" dist="50800" dir="16200000">
                    <a:prstClr val="black">
                      <a:alpha val="50000"/>
                    </a:prstClr>
                  </a:innerShdw>
                </a:effectLst>
                <a:latin typeface="Insaniburger with Cheese" panose="02000000000000000000" pitchFamily="2" charset="0"/>
              </a:rPr>
              <a:t>Nik Molnar</a:t>
            </a:r>
            <a:br>
              <a:rPr lang="en-US" sz="3600" dirty="0">
                <a:solidFill>
                  <a:srgbClr val="185494"/>
                </a:solidFill>
                <a:effectLst>
                  <a:innerShdw blurRad="63500" dist="50800" dir="16200000">
                    <a:prstClr val="black">
                      <a:alpha val="50000"/>
                    </a:prstClr>
                  </a:innerShdw>
                </a:effectLst>
                <a:latin typeface="Insaniburger with Cheese" panose="02000000000000000000" pitchFamily="2" charset="0"/>
              </a:rPr>
            </a:br>
            <a:r>
              <a:rPr lang="en-US" sz="2800" dirty="0">
                <a:solidFill>
                  <a:srgbClr val="185494"/>
                </a:solidFill>
                <a:effectLst>
                  <a:innerShdw blurRad="63500" dist="50800" dir="16200000">
                    <a:prstClr val="black">
                      <a:alpha val="50000"/>
                    </a:prstClr>
                  </a:innerShdw>
                </a:effectLst>
                <a:latin typeface="FontAwesome" pitchFamily="2" charset="0"/>
              </a:rPr>
              <a:t></a:t>
            </a:r>
            <a:r>
              <a:rPr lang="en-US" sz="2400" dirty="0">
                <a:solidFill>
                  <a:srgbClr val="185494"/>
                </a:solidFill>
                <a:effectLst>
                  <a:innerShdw blurRad="63500" dist="50800" dir="16200000">
                    <a:prstClr val="black">
                      <a:alpha val="50000"/>
                    </a:prstClr>
                  </a:innerShdw>
                </a:effectLst>
                <a:latin typeface="Insaniburger with Cheese" panose="02000000000000000000" pitchFamily="2" charset="0"/>
              </a:rPr>
              <a:t> </a:t>
            </a:r>
            <a:r>
              <a:rPr lang="en-US" sz="2800" dirty="0">
                <a:solidFill>
                  <a:srgbClr val="185494"/>
                </a:solidFill>
                <a:effectLst>
                  <a:innerShdw blurRad="63500" dist="50800" dir="16200000">
                    <a:prstClr val="black">
                      <a:alpha val="50000"/>
                    </a:prstClr>
                  </a:innerShdw>
                </a:effectLst>
                <a:latin typeface="Insaniburger with Cheese" panose="02000000000000000000" pitchFamily="2" charset="0"/>
              </a:rPr>
              <a:t>nikmd23</a:t>
            </a:r>
            <a:endParaRPr lang="en-US" sz="3600" dirty="0">
              <a:solidFill>
                <a:srgbClr val="185494"/>
              </a:solidFill>
              <a:effectLst>
                <a:innerShdw blurRad="63500" dist="50800" dir="16200000">
                  <a:prstClr val="black">
                    <a:alpha val="50000"/>
                  </a:prstClr>
                </a:innerShdw>
              </a:effectLst>
              <a:latin typeface="Insaniburger with Cheese" panose="02000000000000000000" pitchFamily="2" charset="0"/>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02391" y="1714461"/>
            <a:ext cx="3499796" cy="3499796"/>
          </a:xfrm>
          <a:prstGeom prst="rect">
            <a:avLst/>
          </a:prstGeom>
        </p:spPr>
      </p:pic>
    </p:spTree>
    <p:extLst>
      <p:ext uri="{BB962C8B-B14F-4D97-AF65-F5344CB8AC3E}">
        <p14:creationId xmlns:p14="http://schemas.microsoft.com/office/powerpoint/2010/main" val="3561042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Box 5"/>
          <p:cNvSpPr txBox="1"/>
          <p:nvPr/>
        </p:nvSpPr>
        <p:spPr>
          <a:xfrm>
            <a:off x="8044774" y="796063"/>
            <a:ext cx="4147226" cy="5355312"/>
          </a:xfrm>
          <a:prstGeom prst="rect">
            <a:avLst/>
          </a:prstGeom>
          <a:noFill/>
        </p:spPr>
        <p:txBody>
          <a:bodyPr wrap="square" rtlCol="0">
            <a:spAutoFit/>
          </a:bodyPr>
          <a:lstStyle/>
          <a:p>
            <a:r>
              <a:rPr lang="en-US" b="1" dirty="0"/>
              <a:t>OUTLINE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JS is everywhere and awesome</a:t>
            </a:r>
          </a:p>
          <a:p>
            <a:pPr marL="285750" indent="-285750">
              <a:buFont typeface="Arial" panose="020B0604020202020204" pitchFamily="34" charset="0"/>
              <a:buChar char="•"/>
            </a:pPr>
            <a:r>
              <a:rPr lang="en-US" dirty="0"/>
              <a:t>You should be able to have it, and have it your way</a:t>
            </a:r>
          </a:p>
          <a:p>
            <a:pPr marL="285750" indent="-285750">
              <a:buFont typeface="Arial" panose="020B0604020202020204" pitchFamily="34" charset="0"/>
              <a:buChar char="•"/>
            </a:pPr>
            <a:r>
              <a:rPr lang="en-US" dirty="0"/>
              <a:t>The ecosystem provides a lot of options</a:t>
            </a:r>
          </a:p>
          <a:p>
            <a:pPr marL="742950" lvl="1" indent="-285750">
              <a:buFont typeface="Arial" panose="020B0604020202020204" pitchFamily="34" charset="0"/>
              <a:buChar char="•"/>
            </a:pPr>
            <a:r>
              <a:rPr lang="en-US" dirty="0"/>
              <a:t>Jokes about noun.js </a:t>
            </a:r>
          </a:p>
          <a:p>
            <a:pPr marL="742950" lvl="1" indent="-285750">
              <a:buFont typeface="Arial" panose="020B0604020202020204" pitchFamily="34" charset="0"/>
              <a:buChar char="•"/>
            </a:pPr>
            <a:r>
              <a:rPr lang="en-US" dirty="0"/>
              <a:t>Interoperability is important in case you choose the wrong thing, or you project changes</a:t>
            </a:r>
          </a:p>
          <a:p>
            <a:pPr marL="285750" indent="-285750">
              <a:buFont typeface="Arial" panose="020B0604020202020204" pitchFamily="34" charset="0"/>
              <a:buChar char="•"/>
            </a:pPr>
            <a:r>
              <a:rPr lang="en-US" dirty="0"/>
              <a:t>That means you might make something weird</a:t>
            </a:r>
          </a:p>
          <a:p>
            <a:pPr marL="742950" lvl="1" indent="-285750">
              <a:buFont typeface="Arial" panose="020B0604020202020204" pitchFamily="34" charset="0"/>
              <a:buChar char="•"/>
            </a:pPr>
            <a:r>
              <a:rPr lang="en-US" dirty="0"/>
              <a:t>Crazy burger creations</a:t>
            </a:r>
          </a:p>
          <a:p>
            <a:pPr marL="742950" lvl="1" indent="-285750">
              <a:buFont typeface="Arial" panose="020B0604020202020204" pitchFamily="34" charset="0"/>
              <a:buChar char="•"/>
            </a:pPr>
            <a:r>
              <a:rPr lang="en-US" dirty="0"/>
              <a:t>That’s the beauty of it</a:t>
            </a:r>
          </a:p>
          <a:p>
            <a:pPr marL="285750" indent="-285750">
              <a:buFont typeface="Arial" panose="020B0604020202020204" pitchFamily="34" charset="0"/>
              <a:buChar char="•"/>
            </a:pPr>
            <a:r>
              <a:rPr lang="en-US" dirty="0"/>
              <a:t>Interoperability</a:t>
            </a:r>
          </a:p>
          <a:p>
            <a:pPr marL="285750" indent="-285750">
              <a:buFont typeface="Arial" panose="020B0604020202020204" pitchFamily="34" charset="0"/>
              <a:buChar char="•"/>
            </a:pPr>
            <a:r>
              <a:rPr lang="en-US" dirty="0"/>
              <a:t>Hosting like Cattle Farmer, Home Cook, Burger King for On-</a:t>
            </a:r>
            <a:r>
              <a:rPr lang="en-US" dirty="0" err="1"/>
              <a:t>Prem</a:t>
            </a:r>
            <a:r>
              <a:rPr lang="en-US" dirty="0"/>
              <a:t>, IaaS, PaaS</a:t>
            </a:r>
          </a:p>
          <a:p>
            <a:pPr marL="742950" lvl="1" indent="-285750">
              <a:buFont typeface="Arial" panose="020B0604020202020204" pitchFamily="34" charset="0"/>
              <a:buChar char="•"/>
            </a:pPr>
            <a:r>
              <a:rPr lang="en-US" dirty="0"/>
              <a:t>Docker is an example of this</a:t>
            </a:r>
          </a:p>
          <a:p>
            <a:pPr marL="742950" lvl="1" indent="-285750">
              <a:buFont typeface="Arial" panose="020B0604020202020204" pitchFamily="34" charset="0"/>
              <a:buChar char="•"/>
            </a:pPr>
            <a:r>
              <a:rPr lang="en-US" dirty="0"/>
              <a:t>Functions as a Service is another</a:t>
            </a:r>
          </a:p>
        </p:txBody>
      </p:sp>
    </p:spTree>
    <p:extLst>
      <p:ext uri="{BB962C8B-B14F-4D97-AF65-F5344CB8AC3E}">
        <p14:creationId xmlns:p14="http://schemas.microsoft.com/office/powerpoint/2010/main" val="46841613"/>
      </p:ext>
    </p:extLst>
  </p:cSld>
  <p:clrMapOvr>
    <a:masterClrMapping/>
  </p:clrMapOvr>
  <mc:AlternateContent xmlns:mc="http://schemas.openxmlformats.org/markup-compatibility/2006">
    <mc:Choice xmlns:p15="http://schemas.microsoft.com/office/powerpoint/2012/main" Requires="p15">
      <p:transition spd="slow">
        <p15:prstTrans prst="crush"/>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4" descr="https://www.festisite.com/static/partylogo/img/logos/burger-king.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40855" y="321965"/>
            <a:ext cx="428625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8783651"/>
      </p:ext>
    </p:extLst>
  </p:cSld>
  <p:clrMapOvr>
    <a:masterClrMapping/>
  </p:clrMapOvr>
  <mc:AlternateContent xmlns:mc="http://schemas.openxmlformats.org/markup-compatibility/2006">
    <mc:Choice xmlns:p15="http://schemas.microsoft.com/office/powerpoint/2012/main" Requires="p15">
      <p:transition spd="slow">
        <p15:prstTrans prst="crush"/>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p:cNvSpPr txBox="1"/>
          <p:nvPr/>
        </p:nvSpPr>
        <p:spPr>
          <a:xfrm>
            <a:off x="8365788" y="4936283"/>
            <a:ext cx="3278220" cy="707886"/>
          </a:xfrm>
          <a:prstGeom prst="rect">
            <a:avLst/>
          </a:prstGeom>
          <a:noFill/>
        </p:spPr>
        <p:txBody>
          <a:bodyPr wrap="square" rtlCol="0">
            <a:spAutoFit/>
          </a:bodyPr>
          <a:lstStyle/>
          <a:p>
            <a:pPr algn="r"/>
            <a:r>
              <a:rPr lang="en-US" sz="4000" dirty="0" err="1">
                <a:solidFill>
                  <a:srgbClr val="185494"/>
                </a:solidFill>
                <a:effectLst>
                  <a:innerShdw blurRad="63500" dist="50800" dir="16200000">
                    <a:prstClr val="black">
                      <a:alpha val="50000"/>
                    </a:prstClr>
                  </a:innerShdw>
                </a:effectLst>
                <a:latin typeface="Insaniburger with Cheese" panose="02000000000000000000" pitchFamily="2" charset="0"/>
              </a:rPr>
              <a:t>docker</a:t>
            </a:r>
            <a:endParaRPr lang="en-US" sz="4000" dirty="0">
              <a:solidFill>
                <a:srgbClr val="185494"/>
              </a:solidFill>
              <a:effectLst>
                <a:innerShdw blurRad="63500" dist="50800" dir="16200000">
                  <a:prstClr val="black">
                    <a:alpha val="50000"/>
                  </a:prstClr>
                </a:innerShdw>
              </a:effectLst>
              <a:latin typeface="Insaniburger with Cheese" panose="02000000000000000000" pitchFamily="2" charset="0"/>
            </a:endParaRPr>
          </a:p>
        </p:txBody>
      </p:sp>
      <p:pic>
        <p:nvPicPr>
          <p:cNvPr id="4" name="Picture 2" descr="https://upload.wikimedia.org/wikipedia/commons/thumb/4/4e/Docker_%28container_engine%29_logo.svg/1000px-Docker_%28container_engine%29_logo.svg.png"/>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r="57467"/>
          <a:stretch/>
        </p:blipFill>
        <p:spPr bwMode="auto">
          <a:xfrm>
            <a:off x="7919670" y="2235201"/>
            <a:ext cx="3994559" cy="2235200"/>
          </a:xfrm>
          <a:prstGeom prst="rect">
            <a:avLst/>
          </a:prstGeom>
          <a:noFill/>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9370741"/>
      </p:ext>
    </p:extLst>
  </p:cSld>
  <p:clrMapOvr>
    <a:masterClrMapping/>
  </p:clrMapOvr>
  <mc:AlternateContent xmlns:mc="http://schemas.openxmlformats.org/markup-compatibility/2006">
    <mc:Choice xmlns:p15="http://schemas.microsoft.com/office/powerpoint/2012/main" Requires="p15">
      <p:transition spd="slow">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300649" y="3355882"/>
            <a:ext cx="4554279" cy="1015663"/>
          </a:xfrm>
          <a:prstGeom prst="rect">
            <a:avLst/>
          </a:prstGeom>
          <a:noFill/>
        </p:spPr>
        <p:txBody>
          <a:bodyPr wrap="square" rtlCol="0">
            <a:spAutoFit/>
          </a:bodyPr>
          <a:lstStyle/>
          <a:p>
            <a:pPr algn="r"/>
            <a:r>
              <a:rPr lang="en-US" sz="6000" dirty="0">
                <a:solidFill>
                  <a:srgbClr val="60362C"/>
                </a:solidFill>
                <a:effectLst>
                  <a:outerShdw blurRad="50800" dist="38100" dir="5400000" algn="t" rotWithShape="0">
                    <a:prstClr val="black">
                      <a:alpha val="40000"/>
                    </a:prstClr>
                  </a:outerShdw>
                </a:effectLst>
                <a:latin typeface="Rockwell Extra Bold" panose="02060903040505020403" pitchFamily="18" charset="0"/>
              </a:rPr>
              <a:t>508,474</a:t>
            </a:r>
          </a:p>
        </p:txBody>
      </p:sp>
      <p:sp>
        <p:nvSpPr>
          <p:cNvPr id="6" name="TextBox 5"/>
          <p:cNvSpPr txBox="1"/>
          <p:nvPr/>
        </p:nvSpPr>
        <p:spPr>
          <a:xfrm>
            <a:off x="6371688" y="5281465"/>
            <a:ext cx="5483240" cy="1015663"/>
          </a:xfrm>
          <a:prstGeom prst="rect">
            <a:avLst/>
          </a:prstGeom>
          <a:noFill/>
        </p:spPr>
        <p:txBody>
          <a:bodyPr wrap="square" rtlCol="0">
            <a:spAutoFit/>
          </a:bodyPr>
          <a:lstStyle/>
          <a:p>
            <a:pPr algn="r"/>
            <a:r>
              <a:rPr lang="en-US" sz="6000" dirty="0">
                <a:solidFill>
                  <a:srgbClr val="60362C"/>
                </a:solidFill>
                <a:effectLst>
                  <a:outerShdw blurRad="50800" dist="38100" dir="5400000" algn="t" rotWithShape="0">
                    <a:prstClr val="black">
                      <a:alpha val="40000"/>
                    </a:prstClr>
                  </a:outerShdw>
                </a:effectLst>
                <a:latin typeface="Rockwell Extra Bold" panose="02060903040505020403" pitchFamily="18" charset="0"/>
              </a:rPr>
              <a:t>1,604,219</a:t>
            </a:r>
          </a:p>
        </p:txBody>
      </p:sp>
      <p:sp>
        <p:nvSpPr>
          <p:cNvPr id="7" name="TextBox 6"/>
          <p:cNvSpPr txBox="1"/>
          <p:nvPr/>
        </p:nvSpPr>
        <p:spPr>
          <a:xfrm>
            <a:off x="9563048" y="4916202"/>
            <a:ext cx="2291880" cy="707886"/>
          </a:xfrm>
          <a:prstGeom prst="rect">
            <a:avLst/>
          </a:prstGeom>
          <a:noFill/>
        </p:spPr>
        <p:txBody>
          <a:bodyPr wrap="square" rtlCol="0">
            <a:spAutoFit/>
          </a:bodyPr>
          <a:lstStyle/>
          <a:p>
            <a:pPr algn="r"/>
            <a:r>
              <a:rPr lang="en-US" sz="4000" dirty="0">
                <a:solidFill>
                  <a:srgbClr val="EC1D23"/>
                </a:solidFill>
                <a:effectLst>
                  <a:innerShdw blurRad="63500" dist="50800" dir="16200000">
                    <a:prstClr val="black">
                      <a:alpha val="50000"/>
                    </a:prstClr>
                  </a:innerShdw>
                </a:effectLst>
                <a:latin typeface="Insaniburger with Cheese" panose="02000000000000000000" pitchFamily="2" charset="0"/>
              </a:rPr>
              <a:t>GitHub:</a:t>
            </a:r>
            <a:endParaRPr lang="en-US" sz="2800" dirty="0">
              <a:solidFill>
                <a:srgbClr val="EC1D23"/>
              </a:solidFill>
              <a:effectLst>
                <a:innerShdw blurRad="63500" dist="50800" dir="16200000">
                  <a:prstClr val="black">
                    <a:alpha val="50000"/>
                  </a:prstClr>
                </a:innerShdw>
              </a:effectLst>
              <a:latin typeface="Insaniburger with Cheese" panose="02000000000000000000" pitchFamily="2" charset="0"/>
            </a:endParaRPr>
          </a:p>
        </p:txBody>
      </p:sp>
      <p:sp>
        <p:nvSpPr>
          <p:cNvPr id="9" name="TextBox 8"/>
          <p:cNvSpPr txBox="1"/>
          <p:nvPr/>
        </p:nvSpPr>
        <p:spPr>
          <a:xfrm>
            <a:off x="10191432" y="2994744"/>
            <a:ext cx="1663496" cy="707886"/>
          </a:xfrm>
          <a:prstGeom prst="rect">
            <a:avLst/>
          </a:prstGeom>
          <a:noFill/>
        </p:spPr>
        <p:txBody>
          <a:bodyPr wrap="square" rtlCol="0">
            <a:spAutoFit/>
          </a:bodyPr>
          <a:lstStyle/>
          <a:p>
            <a:pPr algn="r"/>
            <a:r>
              <a:rPr lang="en-US" sz="4000" dirty="0" err="1">
                <a:solidFill>
                  <a:srgbClr val="EC1D23"/>
                </a:solidFill>
                <a:effectLst>
                  <a:innerShdw blurRad="63500" dist="50800" dir="16200000">
                    <a:prstClr val="black">
                      <a:alpha val="50000"/>
                    </a:prstClr>
                  </a:innerShdw>
                </a:effectLst>
                <a:latin typeface="Insaniburger with Cheese" panose="02000000000000000000" pitchFamily="2" charset="0"/>
              </a:rPr>
              <a:t>Npm</a:t>
            </a:r>
            <a:r>
              <a:rPr lang="en-US" sz="4000" dirty="0">
                <a:solidFill>
                  <a:srgbClr val="EC1D23"/>
                </a:solidFill>
                <a:effectLst>
                  <a:innerShdw blurRad="63500" dist="50800" dir="16200000">
                    <a:prstClr val="black">
                      <a:alpha val="50000"/>
                    </a:prstClr>
                  </a:innerShdw>
                </a:effectLst>
                <a:latin typeface="Insaniburger with Cheese" panose="02000000000000000000" pitchFamily="2" charset="0"/>
              </a:rPr>
              <a:t>:</a:t>
            </a:r>
            <a:endParaRPr lang="en-US" sz="2800" dirty="0">
              <a:solidFill>
                <a:srgbClr val="EC1D23"/>
              </a:solidFill>
              <a:effectLst>
                <a:innerShdw blurRad="63500" dist="50800" dir="16200000">
                  <a:prstClr val="black">
                    <a:alpha val="50000"/>
                  </a:prstClr>
                </a:innerShdw>
              </a:effectLst>
              <a:latin typeface="Insaniburger with Cheese" panose="02000000000000000000" pitchFamily="2" charset="0"/>
            </a:endParaRPr>
          </a:p>
        </p:txBody>
      </p:sp>
      <p:pic>
        <p:nvPicPr>
          <p:cNvPr id="1026" name="Picture 2" descr="https://upload.wikimedia.org/wikipedia/commons/6/6a/JavaScript-logo.png"/>
          <p:cNvPicPr>
            <a:picLocks noChangeAspect="1" noChangeArrowheads="1"/>
          </p:cNvPicPr>
          <p:nvPr/>
        </p:nvPicPr>
        <p:blipFill>
          <a:blip r:embed="rId3">
            <a:extLst>
              <a:ext uri="{BEBA8EAE-BF5A-486C-A8C5-ECC9F3942E4B}">
                <a14:imgProps xmlns:a14="http://schemas.microsoft.com/office/drawing/2010/main">
                  <a14:imgLayer r:embed="rId4">
                    <a14:imgEffect>
                      <a14:artisticWatercolorSponge/>
                    </a14:imgEffect>
                  </a14:imgLayer>
                </a14:imgProps>
              </a:ext>
              <a:ext uri="{28A0092B-C50C-407E-A947-70E740481C1C}">
                <a14:useLocalDpi xmlns:a14="http://schemas.microsoft.com/office/drawing/2010/main" val="0"/>
              </a:ext>
            </a:extLst>
          </a:blip>
          <a:srcRect/>
          <a:stretch>
            <a:fillRect/>
          </a:stretch>
        </p:blipFill>
        <p:spPr bwMode="auto">
          <a:xfrm>
            <a:off x="9663986" y="429080"/>
            <a:ext cx="2190942" cy="2190942"/>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http://commspropaganda.weebly.com/uploads/1/3/8/1/13812617/8302470.jpg?48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441450" y="1895475"/>
            <a:ext cx="4610100" cy="321945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spTree>
    <p:extLst>
      <p:ext uri="{BB962C8B-B14F-4D97-AF65-F5344CB8AC3E}">
        <p14:creationId xmlns:p14="http://schemas.microsoft.com/office/powerpoint/2010/main" val="1640770257"/>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right)">
                                      <p:cBhvr>
                                        <p:cTn id="7" dur="500"/>
                                        <p:tgtEl>
                                          <p:spTgt spid="9"/>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2"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right)">
                                      <p:cBhvr>
                                        <p:cTn id="15" dur="500"/>
                                        <p:tgtEl>
                                          <p:spTgt spid="7"/>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left)">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nodeType="clickEffect">
                                  <p:stCondLst>
                                    <p:cond delay="0"/>
                                  </p:stCondLst>
                                  <p:childTnLst>
                                    <p:set>
                                      <p:cBhvr>
                                        <p:cTn id="22" dur="1" fill="hold">
                                          <p:stCondLst>
                                            <p:cond delay="0"/>
                                          </p:stCondLst>
                                        </p:cTn>
                                        <p:tgtEl>
                                          <p:spTgt spid="2050"/>
                                        </p:tgtEl>
                                        <p:attrNameLst>
                                          <p:attrName>style.visibility</p:attrName>
                                        </p:attrNameLst>
                                      </p:cBhvr>
                                      <p:to>
                                        <p:strVal val="visible"/>
                                      </p:to>
                                    </p:set>
                                    <p:anim calcmode="lin" valueType="num">
                                      <p:cBhvr>
                                        <p:cTn id="23" dur="500" fill="hold"/>
                                        <p:tgtEl>
                                          <p:spTgt spid="2050"/>
                                        </p:tgtEl>
                                        <p:attrNameLst>
                                          <p:attrName>ppt_w</p:attrName>
                                        </p:attrNameLst>
                                      </p:cBhvr>
                                      <p:tavLst>
                                        <p:tav tm="0">
                                          <p:val>
                                            <p:fltVal val="0"/>
                                          </p:val>
                                        </p:tav>
                                        <p:tav tm="100000">
                                          <p:val>
                                            <p:strVal val="#ppt_w"/>
                                          </p:val>
                                        </p:tav>
                                      </p:tavLst>
                                    </p:anim>
                                    <p:anim calcmode="lin" valueType="num">
                                      <p:cBhvr>
                                        <p:cTn id="24" dur="500" fill="hold"/>
                                        <p:tgtEl>
                                          <p:spTgt spid="2050"/>
                                        </p:tgtEl>
                                        <p:attrNameLst>
                                          <p:attrName>ppt_h</p:attrName>
                                        </p:attrNameLst>
                                      </p:cBhvr>
                                      <p:tavLst>
                                        <p:tav tm="0">
                                          <p:val>
                                            <p:fltVal val="0"/>
                                          </p:val>
                                        </p:tav>
                                        <p:tav tm="100000">
                                          <p:val>
                                            <p:strVal val="#ppt_h"/>
                                          </p:val>
                                        </p:tav>
                                      </p:tavLst>
                                    </p:anim>
                                    <p:anim calcmode="lin" valueType="num">
                                      <p:cBhvr>
                                        <p:cTn id="25" dur="500" fill="hold"/>
                                        <p:tgtEl>
                                          <p:spTgt spid="2050"/>
                                        </p:tgtEl>
                                        <p:attrNameLst>
                                          <p:attrName>style.rotation</p:attrName>
                                        </p:attrNameLst>
                                      </p:cBhvr>
                                      <p:tavLst>
                                        <p:tav tm="0">
                                          <p:val>
                                            <p:fltVal val="90"/>
                                          </p:val>
                                        </p:tav>
                                        <p:tav tm="100000">
                                          <p:val>
                                            <p:fltVal val="0"/>
                                          </p:val>
                                        </p:tav>
                                      </p:tavLst>
                                    </p:anim>
                                    <p:animEffect transition="in" filter="fade">
                                      <p:cBhvr>
                                        <p:cTn id="26"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hoosingbasedongithubstars-big.png"/>
          <p:cNvPicPr>
            <a:picLocks noChangeAspect="1" noChangeArrowheads="1"/>
          </p:cNvPicPr>
          <p:nvPr/>
        </p:nvPicPr>
        <p:blipFill>
          <a:blip r:embed="rId3">
            <a:extLst>
              <a:ext uri="{BEBA8EAE-BF5A-486C-A8C5-ECC9F3942E4B}">
                <a14:imgProps xmlns:a14="http://schemas.microsoft.com/office/drawing/2010/main">
                  <a14:imgLayer r:embed="rId4">
                    <a14:imgEffect>
                      <a14:artisticWatercolorSponge/>
                    </a14:imgEffect>
                  </a14:imgLayer>
                </a14:imgProps>
              </a:ext>
              <a:ext uri="{28A0092B-C50C-407E-A947-70E740481C1C}">
                <a14:useLocalDpi xmlns:a14="http://schemas.microsoft.com/office/drawing/2010/main" val="0"/>
              </a:ext>
            </a:extLst>
          </a:blip>
          <a:srcRect/>
          <a:stretch>
            <a:fillRect/>
          </a:stretch>
        </p:blipFill>
        <p:spPr bwMode="auto">
          <a:xfrm rot="21134321">
            <a:off x="155643" y="123667"/>
            <a:ext cx="4350962" cy="570964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 name="Picture 2" descr="doingwhateverdanabramovsays-big.png"/>
          <p:cNvPicPr>
            <a:picLocks noChangeAspect="1" noChangeArrowheads="1"/>
          </p:cNvPicPr>
          <p:nvPr/>
        </p:nvPicPr>
        <p:blipFill>
          <a:blip r:embed="rId5">
            <a:extLst>
              <a:ext uri="{BEBA8EAE-BF5A-486C-A8C5-ECC9F3942E4B}">
                <a14:imgProps xmlns:a14="http://schemas.microsoft.com/office/drawing/2010/main">
                  <a14:imgLayer r:embed="rId6">
                    <a14:imgEffect>
                      <a14:artisticWatercolorSponge/>
                    </a14:imgEffect>
                  </a14:imgLayer>
                </a14:imgProps>
              </a:ext>
              <a:ext uri="{28A0092B-C50C-407E-A947-70E740481C1C}">
                <a14:useLocalDpi xmlns:a14="http://schemas.microsoft.com/office/drawing/2010/main" val="0"/>
              </a:ext>
            </a:extLst>
          </a:blip>
          <a:srcRect/>
          <a:stretch>
            <a:fillRect/>
          </a:stretch>
        </p:blipFill>
        <p:spPr bwMode="auto">
          <a:xfrm rot="620572">
            <a:off x="4259309" y="793144"/>
            <a:ext cx="4467272" cy="586227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4" name="Picture 2" descr="rewritingyourfrontendeverysixweeks-big.png"/>
          <p:cNvPicPr>
            <a:picLocks noChangeAspect="1" noChangeArrowheads="1"/>
          </p:cNvPicPr>
          <p:nvPr/>
        </p:nvPicPr>
        <p:blipFill>
          <a:blip r:embed="rId7">
            <a:extLst>
              <a:ext uri="{BEBA8EAE-BF5A-486C-A8C5-ECC9F3942E4B}">
                <a14:imgProps xmlns:a14="http://schemas.microsoft.com/office/drawing/2010/main">
                  <a14:imgLayer r:embed="rId8">
                    <a14:imgEffect>
                      <a14:artisticWatercolorSponge/>
                    </a14:imgEffect>
                  </a14:imgLayer>
                </a14:imgProps>
              </a:ext>
              <a:ext uri="{28A0092B-C50C-407E-A947-70E740481C1C}">
                <a14:useLocalDpi xmlns:a14="http://schemas.microsoft.com/office/drawing/2010/main" val="0"/>
              </a:ext>
            </a:extLst>
          </a:blip>
          <a:srcRect/>
          <a:stretch>
            <a:fillRect/>
          </a:stretch>
        </p:blipFill>
        <p:spPr bwMode="auto">
          <a:xfrm rot="21094916">
            <a:off x="8154790" y="188463"/>
            <a:ext cx="4077118" cy="535028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7694549"/>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p:cTn id="7" dur="750" fill="hold"/>
                                        <p:tgtEl>
                                          <p:spTgt spid="3074"/>
                                        </p:tgtEl>
                                        <p:attrNameLst>
                                          <p:attrName>ppt_w</p:attrName>
                                        </p:attrNameLst>
                                      </p:cBhvr>
                                      <p:tavLst>
                                        <p:tav tm="0">
                                          <p:val>
                                            <p:fltVal val="0"/>
                                          </p:val>
                                        </p:tav>
                                        <p:tav tm="100000">
                                          <p:val>
                                            <p:strVal val="#ppt_w"/>
                                          </p:val>
                                        </p:tav>
                                      </p:tavLst>
                                    </p:anim>
                                    <p:anim calcmode="lin" valueType="num">
                                      <p:cBhvr>
                                        <p:cTn id="8" dur="750" fill="hold"/>
                                        <p:tgtEl>
                                          <p:spTgt spid="3074"/>
                                        </p:tgtEl>
                                        <p:attrNameLst>
                                          <p:attrName>ppt_h</p:attrName>
                                        </p:attrNameLst>
                                      </p:cBhvr>
                                      <p:tavLst>
                                        <p:tav tm="0">
                                          <p:val>
                                            <p:fltVal val="0"/>
                                          </p:val>
                                        </p:tav>
                                        <p:tav tm="100000">
                                          <p:val>
                                            <p:strVal val="#ppt_h"/>
                                          </p:val>
                                        </p:tav>
                                      </p:tavLst>
                                    </p:anim>
                                    <p:anim calcmode="lin" valueType="num">
                                      <p:cBhvr>
                                        <p:cTn id="9" dur="750" fill="hold"/>
                                        <p:tgtEl>
                                          <p:spTgt spid="3074"/>
                                        </p:tgtEl>
                                        <p:attrNameLst>
                                          <p:attrName>style.rotation</p:attrName>
                                        </p:attrNameLst>
                                      </p:cBhvr>
                                      <p:tavLst>
                                        <p:tav tm="0">
                                          <p:val>
                                            <p:fltVal val="90"/>
                                          </p:val>
                                        </p:tav>
                                        <p:tav tm="100000">
                                          <p:val>
                                            <p:fltVal val="0"/>
                                          </p:val>
                                        </p:tav>
                                      </p:tavLst>
                                    </p:anim>
                                    <p:animEffect transition="in" filter="fade">
                                      <p:cBhvr>
                                        <p:cTn id="10" dur="750"/>
                                        <p:tgtEl>
                                          <p:spTgt spid="3074"/>
                                        </p:tgtEl>
                                      </p:cBhvr>
                                    </p:animEffect>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750"/>
                                        <p:tgtEl>
                                          <p:spTgt spid="3"/>
                                        </p:tgtEl>
                                      </p:cBhvr>
                                    </p:animEffect>
                                    <p:anim calcmode="lin" valueType="num">
                                      <p:cBhvr>
                                        <p:cTn id="16" dur="750" fill="hold"/>
                                        <p:tgtEl>
                                          <p:spTgt spid="3"/>
                                        </p:tgtEl>
                                        <p:attrNameLst>
                                          <p:attrName>ppt_x</p:attrName>
                                        </p:attrNameLst>
                                      </p:cBhvr>
                                      <p:tavLst>
                                        <p:tav tm="0">
                                          <p:val>
                                            <p:strVal val="#ppt_x"/>
                                          </p:val>
                                        </p:tav>
                                        <p:tav tm="100000">
                                          <p:val>
                                            <p:strVal val="#ppt_x"/>
                                          </p:val>
                                        </p:tav>
                                      </p:tavLst>
                                    </p:anim>
                                    <p:anim calcmode="lin" valueType="num">
                                      <p:cBhvr>
                                        <p:cTn id="17" dur="675" decel="100000" fill="hold"/>
                                        <p:tgtEl>
                                          <p:spTgt spid="3"/>
                                        </p:tgtEl>
                                        <p:attrNameLst>
                                          <p:attrName>ppt_y</p:attrName>
                                        </p:attrNameLst>
                                      </p:cBhvr>
                                      <p:tavLst>
                                        <p:tav tm="0">
                                          <p:val>
                                            <p:strVal val="#ppt_y+1"/>
                                          </p:val>
                                        </p:tav>
                                        <p:tav tm="100000">
                                          <p:val>
                                            <p:strVal val="#ppt_y-.03"/>
                                          </p:val>
                                        </p:tav>
                                      </p:tavLst>
                                    </p:anim>
                                    <p:anim calcmode="lin" valueType="num">
                                      <p:cBhvr>
                                        <p:cTn id="18" dur="75" accel="100000" fill="hold">
                                          <p:stCondLst>
                                            <p:cond delay="675"/>
                                          </p:stCondLst>
                                        </p:cTn>
                                        <p:tgtEl>
                                          <p:spTgt spid="3"/>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6"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wipe(down)">
                                      <p:cBhvr>
                                        <p:cTn id="23" dur="580">
                                          <p:stCondLst>
                                            <p:cond delay="0"/>
                                          </p:stCondLst>
                                        </p:cTn>
                                        <p:tgtEl>
                                          <p:spTgt spid="4"/>
                                        </p:tgtEl>
                                      </p:cBhvr>
                                    </p:animEffect>
                                    <p:anim calcmode="lin" valueType="num">
                                      <p:cBhvr>
                                        <p:cTn id="24"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25"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26"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27"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28"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29" dur="26">
                                          <p:stCondLst>
                                            <p:cond delay="650"/>
                                          </p:stCondLst>
                                        </p:cTn>
                                        <p:tgtEl>
                                          <p:spTgt spid="4"/>
                                        </p:tgtEl>
                                      </p:cBhvr>
                                      <p:to x="100000" y="60000"/>
                                    </p:animScale>
                                    <p:animScale>
                                      <p:cBhvr>
                                        <p:cTn id="30" dur="166" decel="50000">
                                          <p:stCondLst>
                                            <p:cond delay="676"/>
                                          </p:stCondLst>
                                        </p:cTn>
                                        <p:tgtEl>
                                          <p:spTgt spid="4"/>
                                        </p:tgtEl>
                                      </p:cBhvr>
                                      <p:to x="100000" y="100000"/>
                                    </p:animScale>
                                    <p:animScale>
                                      <p:cBhvr>
                                        <p:cTn id="31" dur="26">
                                          <p:stCondLst>
                                            <p:cond delay="1312"/>
                                          </p:stCondLst>
                                        </p:cTn>
                                        <p:tgtEl>
                                          <p:spTgt spid="4"/>
                                        </p:tgtEl>
                                      </p:cBhvr>
                                      <p:to x="100000" y="80000"/>
                                    </p:animScale>
                                    <p:animScale>
                                      <p:cBhvr>
                                        <p:cTn id="32" dur="166" decel="50000">
                                          <p:stCondLst>
                                            <p:cond delay="1338"/>
                                          </p:stCondLst>
                                        </p:cTn>
                                        <p:tgtEl>
                                          <p:spTgt spid="4"/>
                                        </p:tgtEl>
                                      </p:cBhvr>
                                      <p:to x="100000" y="100000"/>
                                    </p:animScale>
                                    <p:animScale>
                                      <p:cBhvr>
                                        <p:cTn id="33" dur="26">
                                          <p:stCondLst>
                                            <p:cond delay="1642"/>
                                          </p:stCondLst>
                                        </p:cTn>
                                        <p:tgtEl>
                                          <p:spTgt spid="4"/>
                                        </p:tgtEl>
                                      </p:cBhvr>
                                      <p:to x="100000" y="90000"/>
                                    </p:animScale>
                                    <p:animScale>
                                      <p:cBhvr>
                                        <p:cTn id="34" dur="166" decel="50000">
                                          <p:stCondLst>
                                            <p:cond delay="1668"/>
                                          </p:stCondLst>
                                        </p:cTn>
                                        <p:tgtEl>
                                          <p:spTgt spid="4"/>
                                        </p:tgtEl>
                                      </p:cBhvr>
                                      <p:to x="100000" y="100000"/>
                                    </p:animScale>
                                    <p:animScale>
                                      <p:cBhvr>
                                        <p:cTn id="35" dur="26">
                                          <p:stCondLst>
                                            <p:cond delay="1808"/>
                                          </p:stCondLst>
                                        </p:cTn>
                                        <p:tgtEl>
                                          <p:spTgt spid="4"/>
                                        </p:tgtEl>
                                      </p:cBhvr>
                                      <p:to x="100000" y="95000"/>
                                    </p:animScale>
                                    <p:animScale>
                                      <p:cBhvr>
                                        <p:cTn id="36"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8324" y="2792819"/>
            <a:ext cx="7867650" cy="350520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2985838820"/>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https://www.phactual.com/wp-content/uploads/2015/05/suicide-burger-burger-king.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78502">
            <a:off x="6763879" y="2830946"/>
            <a:ext cx="4315070" cy="32004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pic>
        <p:nvPicPr>
          <p:cNvPr id="3" name="Picture 2" descr="http://i0.statig.com.br/bancodeimagens/4i/e6/ff/4ie6ffurhxj0mujoih9sdfdxk.jpg"/>
          <p:cNvPicPr>
            <a:picLocks noChangeAspect="1" noChangeArrowheads="1"/>
          </p:cNvPicPr>
          <p:nvPr/>
        </p:nvPicPr>
        <p:blipFill rotWithShape="1">
          <a:blip r:embed="rId4">
            <a:extLst>
              <a:ext uri="{28A0092B-C50C-407E-A947-70E740481C1C}">
                <a14:useLocalDpi xmlns:a14="http://schemas.microsoft.com/office/drawing/2010/main" val="0"/>
              </a:ext>
            </a:extLst>
          </a:blip>
          <a:srcRect l="4245" t="5417" r="5924" b="1415"/>
          <a:stretch/>
        </p:blipFill>
        <p:spPr bwMode="auto">
          <a:xfrm rot="483674">
            <a:off x="1300893" y="755626"/>
            <a:ext cx="5578764" cy="3620654"/>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pic>
        <p:nvPicPr>
          <p:cNvPr id="6" name="Picture 5"/>
          <p:cNvPicPr>
            <a:picLocks noChangeAspect="1"/>
          </p:cNvPicPr>
          <p:nvPr/>
        </p:nvPicPr>
        <p:blipFill rotWithShape="1">
          <a:blip r:embed="rId5">
            <a:extLst>
              <a:ext uri="{28A0092B-C50C-407E-A947-70E740481C1C}">
                <a14:useLocalDpi xmlns:a14="http://schemas.microsoft.com/office/drawing/2010/main" val="0"/>
              </a:ext>
            </a:extLst>
          </a:blip>
          <a:srcRect l="9697" t="5656" r="9848" b="17577"/>
          <a:stretch/>
        </p:blipFill>
        <p:spPr>
          <a:xfrm>
            <a:off x="5823641" y="650088"/>
            <a:ext cx="4904509" cy="526472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4" name="Picture 2" descr="http://thedailyeater.com/wp-content/uploads/2012/04/Burger-King-Bacon-Burger.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800342">
            <a:off x="552312" y="50336"/>
            <a:ext cx="4313978" cy="6464232"/>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a:extLst/>
        </p:spPr>
      </p:pic>
      <p:pic>
        <p:nvPicPr>
          <p:cNvPr id="5" name="Content Placeholder 4"/>
          <p:cNvPicPr>
            <a:picLocks noChangeAspect="1"/>
          </p:cNvPicPr>
          <p:nvPr/>
        </p:nvPicPr>
        <p:blipFill rotWithShape="1">
          <a:blip r:embed="rId7">
            <a:extLst>
              <a:ext uri="{28A0092B-C50C-407E-A947-70E740481C1C}">
                <a14:useLocalDpi xmlns:a14="http://schemas.microsoft.com/office/drawing/2010/main" val="0"/>
              </a:ext>
            </a:extLst>
          </a:blip>
          <a:srcRect l="5609" r="7507"/>
          <a:stretch/>
        </p:blipFill>
        <p:spPr>
          <a:xfrm>
            <a:off x="6463048" y="322606"/>
            <a:ext cx="5304714" cy="608916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7" name="Picture 6"/>
          <p:cNvPicPr>
            <a:picLocks noChangeAspect="1"/>
          </p:cNvPicPr>
          <p:nvPr/>
        </p:nvPicPr>
        <p:blipFill rotWithShape="1">
          <a:blip r:embed="rId8">
            <a:extLst>
              <a:ext uri="{28A0092B-C50C-407E-A947-70E740481C1C}">
                <a14:useLocalDpi xmlns:a14="http://schemas.microsoft.com/office/drawing/2010/main" val="0"/>
              </a:ext>
            </a:extLst>
          </a:blip>
          <a:srcRect l="19990" t="11162" r="13343" b="9947"/>
          <a:stretch/>
        </p:blipFill>
        <p:spPr>
          <a:xfrm rot="21212342">
            <a:off x="2621705" y="1358480"/>
            <a:ext cx="4064000" cy="360689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extLst>
      <p:ext uri="{BB962C8B-B14F-4D97-AF65-F5344CB8AC3E}">
        <p14:creationId xmlns:p14="http://schemas.microsoft.com/office/powerpoint/2010/main" val="287669931"/>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9218"/>
                                        </p:tgtEl>
                                        <p:attrNameLst>
                                          <p:attrName>style.visibility</p:attrName>
                                        </p:attrNameLst>
                                      </p:cBhvr>
                                      <p:to>
                                        <p:strVal val="visible"/>
                                      </p:to>
                                    </p:set>
                                    <p:anim calcmode="lin" valueType="num">
                                      <p:cBhvr>
                                        <p:cTn id="7" dur="500" fill="hold"/>
                                        <p:tgtEl>
                                          <p:spTgt spid="9218"/>
                                        </p:tgtEl>
                                        <p:attrNameLst>
                                          <p:attrName>ppt_w</p:attrName>
                                        </p:attrNameLst>
                                      </p:cBhvr>
                                      <p:tavLst>
                                        <p:tav tm="0">
                                          <p:val>
                                            <p:fltVal val="0"/>
                                          </p:val>
                                        </p:tav>
                                        <p:tav tm="100000">
                                          <p:val>
                                            <p:strVal val="#ppt_w"/>
                                          </p:val>
                                        </p:tav>
                                      </p:tavLst>
                                    </p:anim>
                                    <p:anim calcmode="lin" valueType="num">
                                      <p:cBhvr>
                                        <p:cTn id="8" dur="500" fill="hold"/>
                                        <p:tgtEl>
                                          <p:spTgt spid="9218"/>
                                        </p:tgtEl>
                                        <p:attrNameLst>
                                          <p:attrName>ppt_h</p:attrName>
                                        </p:attrNameLst>
                                      </p:cBhvr>
                                      <p:tavLst>
                                        <p:tav tm="0">
                                          <p:val>
                                            <p:fltVal val="0"/>
                                          </p:val>
                                        </p:tav>
                                        <p:tav tm="100000">
                                          <p:val>
                                            <p:strVal val="#ppt_h"/>
                                          </p:val>
                                        </p:tav>
                                      </p:tavLst>
                                    </p:anim>
                                    <p:anim calcmode="lin" valueType="num">
                                      <p:cBhvr>
                                        <p:cTn id="9" dur="500" fill="hold"/>
                                        <p:tgtEl>
                                          <p:spTgt spid="9218"/>
                                        </p:tgtEl>
                                        <p:attrNameLst>
                                          <p:attrName>style.rotation</p:attrName>
                                        </p:attrNameLst>
                                      </p:cBhvr>
                                      <p:tavLst>
                                        <p:tav tm="0">
                                          <p:val>
                                            <p:fltVal val="90"/>
                                          </p:val>
                                        </p:tav>
                                        <p:tav tm="100000">
                                          <p:val>
                                            <p:fltVal val="0"/>
                                          </p:val>
                                        </p:tav>
                                      </p:tavLst>
                                    </p:anim>
                                    <p:animEffect transition="in" filter="fade">
                                      <p:cBhvr>
                                        <p:cTn id="10" dur="500"/>
                                        <p:tgtEl>
                                          <p:spTgt spid="9218"/>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p:cTn id="15" dur="500" fill="hold"/>
                                        <p:tgtEl>
                                          <p:spTgt spid="3"/>
                                        </p:tgtEl>
                                        <p:attrNameLst>
                                          <p:attrName>ppt_w</p:attrName>
                                        </p:attrNameLst>
                                      </p:cBhvr>
                                      <p:tavLst>
                                        <p:tav tm="0">
                                          <p:val>
                                            <p:fltVal val="0"/>
                                          </p:val>
                                        </p:tav>
                                        <p:tav tm="100000">
                                          <p:val>
                                            <p:strVal val="#ppt_w"/>
                                          </p:val>
                                        </p:tav>
                                      </p:tavLst>
                                    </p:anim>
                                    <p:anim calcmode="lin" valueType="num">
                                      <p:cBhvr>
                                        <p:cTn id="16" dur="500" fill="hold"/>
                                        <p:tgtEl>
                                          <p:spTgt spid="3"/>
                                        </p:tgtEl>
                                        <p:attrNameLst>
                                          <p:attrName>ppt_h</p:attrName>
                                        </p:attrNameLst>
                                      </p:cBhvr>
                                      <p:tavLst>
                                        <p:tav tm="0">
                                          <p:val>
                                            <p:fltVal val="0"/>
                                          </p:val>
                                        </p:tav>
                                        <p:tav tm="100000">
                                          <p:val>
                                            <p:strVal val="#ppt_h"/>
                                          </p:val>
                                        </p:tav>
                                      </p:tavLst>
                                    </p:anim>
                                    <p:anim calcmode="lin" valueType="num">
                                      <p:cBhvr>
                                        <p:cTn id="17" dur="500" fill="hold"/>
                                        <p:tgtEl>
                                          <p:spTgt spid="3"/>
                                        </p:tgtEl>
                                        <p:attrNameLst>
                                          <p:attrName>style.rotation</p:attrName>
                                        </p:attrNameLst>
                                      </p:cBhvr>
                                      <p:tavLst>
                                        <p:tav tm="0">
                                          <p:val>
                                            <p:fltVal val="90"/>
                                          </p:val>
                                        </p:tav>
                                        <p:tav tm="100000">
                                          <p:val>
                                            <p:fltVal val="0"/>
                                          </p:val>
                                        </p:tav>
                                      </p:tavLst>
                                    </p:anim>
                                    <p:animEffect transition="in" filter="fade">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3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p:cTn id="23" dur="500" fill="hold"/>
                                        <p:tgtEl>
                                          <p:spTgt spid="6"/>
                                        </p:tgtEl>
                                        <p:attrNameLst>
                                          <p:attrName>ppt_w</p:attrName>
                                        </p:attrNameLst>
                                      </p:cBhvr>
                                      <p:tavLst>
                                        <p:tav tm="0">
                                          <p:val>
                                            <p:fltVal val="0"/>
                                          </p:val>
                                        </p:tav>
                                        <p:tav tm="100000">
                                          <p:val>
                                            <p:strVal val="#ppt_w"/>
                                          </p:val>
                                        </p:tav>
                                      </p:tavLst>
                                    </p:anim>
                                    <p:anim calcmode="lin" valueType="num">
                                      <p:cBhvr>
                                        <p:cTn id="24" dur="500" fill="hold"/>
                                        <p:tgtEl>
                                          <p:spTgt spid="6"/>
                                        </p:tgtEl>
                                        <p:attrNameLst>
                                          <p:attrName>ppt_h</p:attrName>
                                        </p:attrNameLst>
                                      </p:cBhvr>
                                      <p:tavLst>
                                        <p:tav tm="0">
                                          <p:val>
                                            <p:fltVal val="0"/>
                                          </p:val>
                                        </p:tav>
                                        <p:tav tm="100000">
                                          <p:val>
                                            <p:strVal val="#ppt_h"/>
                                          </p:val>
                                        </p:tav>
                                      </p:tavLst>
                                    </p:anim>
                                    <p:anim calcmode="lin" valueType="num">
                                      <p:cBhvr>
                                        <p:cTn id="25" dur="500" fill="hold"/>
                                        <p:tgtEl>
                                          <p:spTgt spid="6"/>
                                        </p:tgtEl>
                                        <p:attrNameLst>
                                          <p:attrName>style.rotation</p:attrName>
                                        </p:attrNameLst>
                                      </p:cBhvr>
                                      <p:tavLst>
                                        <p:tav tm="0">
                                          <p:val>
                                            <p:fltVal val="90"/>
                                          </p:val>
                                        </p:tav>
                                        <p:tav tm="100000">
                                          <p:val>
                                            <p:fltVal val="0"/>
                                          </p:val>
                                        </p:tav>
                                      </p:tavLst>
                                    </p:anim>
                                    <p:animEffect transition="in" filter="fade">
                                      <p:cBhvr>
                                        <p:cTn id="26" dur="500"/>
                                        <p:tgtEl>
                                          <p:spTgt spid="6"/>
                                        </p:tgtEl>
                                      </p:cBhvr>
                                    </p:animEffect>
                                  </p:childTnLst>
                                </p:cTn>
                              </p:par>
                              <p:par>
                                <p:cTn id="27" presetID="10" presetClass="exit" presetSubtype="0" fill="hold" nodeType="withEffect">
                                  <p:stCondLst>
                                    <p:cond delay="0"/>
                                  </p:stCondLst>
                                  <p:childTnLst>
                                    <p:animEffect transition="out" filter="fade">
                                      <p:cBhvr>
                                        <p:cTn id="28" dur="500"/>
                                        <p:tgtEl>
                                          <p:spTgt spid="9218"/>
                                        </p:tgtEl>
                                      </p:cBhvr>
                                    </p:animEffect>
                                    <p:set>
                                      <p:cBhvr>
                                        <p:cTn id="29" dur="1" fill="hold">
                                          <p:stCondLst>
                                            <p:cond delay="499"/>
                                          </p:stCondLst>
                                        </p:cTn>
                                        <p:tgtEl>
                                          <p:spTgt spid="9218"/>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31" presetClass="entr" presetSubtype="0" fill="hold" nodeType="clickEffect">
                                  <p:stCondLst>
                                    <p:cond delay="0"/>
                                  </p:stCondLst>
                                  <p:childTnLst>
                                    <p:set>
                                      <p:cBhvr>
                                        <p:cTn id="33" dur="1" fill="hold">
                                          <p:stCondLst>
                                            <p:cond delay="0"/>
                                          </p:stCondLst>
                                        </p:cTn>
                                        <p:tgtEl>
                                          <p:spTgt spid="4"/>
                                        </p:tgtEl>
                                        <p:attrNameLst>
                                          <p:attrName>style.visibility</p:attrName>
                                        </p:attrNameLst>
                                      </p:cBhvr>
                                      <p:to>
                                        <p:strVal val="visible"/>
                                      </p:to>
                                    </p:set>
                                    <p:anim calcmode="lin" valueType="num">
                                      <p:cBhvr>
                                        <p:cTn id="34" dur="500" fill="hold"/>
                                        <p:tgtEl>
                                          <p:spTgt spid="4"/>
                                        </p:tgtEl>
                                        <p:attrNameLst>
                                          <p:attrName>ppt_w</p:attrName>
                                        </p:attrNameLst>
                                      </p:cBhvr>
                                      <p:tavLst>
                                        <p:tav tm="0">
                                          <p:val>
                                            <p:fltVal val="0"/>
                                          </p:val>
                                        </p:tav>
                                        <p:tav tm="100000">
                                          <p:val>
                                            <p:strVal val="#ppt_w"/>
                                          </p:val>
                                        </p:tav>
                                      </p:tavLst>
                                    </p:anim>
                                    <p:anim calcmode="lin" valueType="num">
                                      <p:cBhvr>
                                        <p:cTn id="35" dur="500" fill="hold"/>
                                        <p:tgtEl>
                                          <p:spTgt spid="4"/>
                                        </p:tgtEl>
                                        <p:attrNameLst>
                                          <p:attrName>ppt_h</p:attrName>
                                        </p:attrNameLst>
                                      </p:cBhvr>
                                      <p:tavLst>
                                        <p:tav tm="0">
                                          <p:val>
                                            <p:fltVal val="0"/>
                                          </p:val>
                                        </p:tav>
                                        <p:tav tm="100000">
                                          <p:val>
                                            <p:strVal val="#ppt_h"/>
                                          </p:val>
                                        </p:tav>
                                      </p:tavLst>
                                    </p:anim>
                                    <p:anim calcmode="lin" valueType="num">
                                      <p:cBhvr>
                                        <p:cTn id="36" dur="500" fill="hold"/>
                                        <p:tgtEl>
                                          <p:spTgt spid="4"/>
                                        </p:tgtEl>
                                        <p:attrNameLst>
                                          <p:attrName>style.rotation</p:attrName>
                                        </p:attrNameLst>
                                      </p:cBhvr>
                                      <p:tavLst>
                                        <p:tav tm="0">
                                          <p:val>
                                            <p:fltVal val="90"/>
                                          </p:val>
                                        </p:tav>
                                        <p:tav tm="100000">
                                          <p:val>
                                            <p:fltVal val="0"/>
                                          </p:val>
                                        </p:tav>
                                      </p:tavLst>
                                    </p:anim>
                                    <p:animEffect transition="in" filter="fade">
                                      <p:cBhvr>
                                        <p:cTn id="37" dur="500"/>
                                        <p:tgtEl>
                                          <p:spTgt spid="4"/>
                                        </p:tgtEl>
                                      </p:cBhvr>
                                    </p:animEffect>
                                  </p:childTnLst>
                                </p:cTn>
                              </p:par>
                              <p:par>
                                <p:cTn id="38" presetID="10" presetClass="exit" presetSubtype="0" fill="hold" nodeType="withEffect">
                                  <p:stCondLst>
                                    <p:cond delay="0"/>
                                  </p:stCondLst>
                                  <p:childTnLst>
                                    <p:animEffect transition="out" filter="fade">
                                      <p:cBhvr>
                                        <p:cTn id="39" dur="500"/>
                                        <p:tgtEl>
                                          <p:spTgt spid="3"/>
                                        </p:tgtEl>
                                      </p:cBhvr>
                                    </p:animEffect>
                                    <p:set>
                                      <p:cBhvr>
                                        <p:cTn id="40" dur="1" fill="hold">
                                          <p:stCondLst>
                                            <p:cond delay="499"/>
                                          </p:stCondLst>
                                        </p:cTn>
                                        <p:tgtEl>
                                          <p:spTgt spid="3"/>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31" presetClass="entr" presetSubtype="0" fill="hold" nodeType="click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p:cTn id="45" dur="500" fill="hold"/>
                                        <p:tgtEl>
                                          <p:spTgt spid="5"/>
                                        </p:tgtEl>
                                        <p:attrNameLst>
                                          <p:attrName>ppt_w</p:attrName>
                                        </p:attrNameLst>
                                      </p:cBhvr>
                                      <p:tavLst>
                                        <p:tav tm="0">
                                          <p:val>
                                            <p:fltVal val="0"/>
                                          </p:val>
                                        </p:tav>
                                        <p:tav tm="100000">
                                          <p:val>
                                            <p:strVal val="#ppt_w"/>
                                          </p:val>
                                        </p:tav>
                                      </p:tavLst>
                                    </p:anim>
                                    <p:anim calcmode="lin" valueType="num">
                                      <p:cBhvr>
                                        <p:cTn id="46" dur="500" fill="hold"/>
                                        <p:tgtEl>
                                          <p:spTgt spid="5"/>
                                        </p:tgtEl>
                                        <p:attrNameLst>
                                          <p:attrName>ppt_h</p:attrName>
                                        </p:attrNameLst>
                                      </p:cBhvr>
                                      <p:tavLst>
                                        <p:tav tm="0">
                                          <p:val>
                                            <p:fltVal val="0"/>
                                          </p:val>
                                        </p:tav>
                                        <p:tav tm="100000">
                                          <p:val>
                                            <p:strVal val="#ppt_h"/>
                                          </p:val>
                                        </p:tav>
                                      </p:tavLst>
                                    </p:anim>
                                    <p:anim calcmode="lin" valueType="num">
                                      <p:cBhvr>
                                        <p:cTn id="47" dur="500" fill="hold"/>
                                        <p:tgtEl>
                                          <p:spTgt spid="5"/>
                                        </p:tgtEl>
                                        <p:attrNameLst>
                                          <p:attrName>style.rotation</p:attrName>
                                        </p:attrNameLst>
                                      </p:cBhvr>
                                      <p:tavLst>
                                        <p:tav tm="0">
                                          <p:val>
                                            <p:fltVal val="90"/>
                                          </p:val>
                                        </p:tav>
                                        <p:tav tm="100000">
                                          <p:val>
                                            <p:fltVal val="0"/>
                                          </p:val>
                                        </p:tav>
                                      </p:tavLst>
                                    </p:anim>
                                    <p:animEffect transition="in" filter="fade">
                                      <p:cBhvr>
                                        <p:cTn id="48" dur="500"/>
                                        <p:tgtEl>
                                          <p:spTgt spid="5"/>
                                        </p:tgtEl>
                                      </p:cBhvr>
                                    </p:animEffect>
                                  </p:childTnLst>
                                </p:cTn>
                              </p:par>
                              <p:par>
                                <p:cTn id="49" presetID="10" presetClass="exit" presetSubtype="0" fill="hold" nodeType="withEffect">
                                  <p:stCondLst>
                                    <p:cond delay="0"/>
                                  </p:stCondLst>
                                  <p:childTnLst>
                                    <p:animEffect transition="out" filter="fade">
                                      <p:cBhvr>
                                        <p:cTn id="50" dur="500"/>
                                        <p:tgtEl>
                                          <p:spTgt spid="6"/>
                                        </p:tgtEl>
                                      </p:cBhvr>
                                    </p:animEffect>
                                    <p:set>
                                      <p:cBhvr>
                                        <p:cTn id="51" dur="1" fill="hold">
                                          <p:stCondLst>
                                            <p:cond delay="499"/>
                                          </p:stCondLst>
                                        </p:cTn>
                                        <p:tgtEl>
                                          <p:spTgt spid="6"/>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31" presetClass="entr" presetSubtype="0" fill="hold" nodeType="clickEffect">
                                  <p:stCondLst>
                                    <p:cond delay="0"/>
                                  </p:stCondLst>
                                  <p:childTnLst>
                                    <p:set>
                                      <p:cBhvr>
                                        <p:cTn id="55" dur="1" fill="hold">
                                          <p:stCondLst>
                                            <p:cond delay="0"/>
                                          </p:stCondLst>
                                        </p:cTn>
                                        <p:tgtEl>
                                          <p:spTgt spid="7"/>
                                        </p:tgtEl>
                                        <p:attrNameLst>
                                          <p:attrName>style.visibility</p:attrName>
                                        </p:attrNameLst>
                                      </p:cBhvr>
                                      <p:to>
                                        <p:strVal val="visible"/>
                                      </p:to>
                                    </p:set>
                                    <p:anim calcmode="lin" valueType="num">
                                      <p:cBhvr>
                                        <p:cTn id="56" dur="500" fill="hold"/>
                                        <p:tgtEl>
                                          <p:spTgt spid="7"/>
                                        </p:tgtEl>
                                        <p:attrNameLst>
                                          <p:attrName>ppt_w</p:attrName>
                                        </p:attrNameLst>
                                      </p:cBhvr>
                                      <p:tavLst>
                                        <p:tav tm="0">
                                          <p:val>
                                            <p:fltVal val="0"/>
                                          </p:val>
                                        </p:tav>
                                        <p:tav tm="100000">
                                          <p:val>
                                            <p:strVal val="#ppt_w"/>
                                          </p:val>
                                        </p:tav>
                                      </p:tavLst>
                                    </p:anim>
                                    <p:anim calcmode="lin" valueType="num">
                                      <p:cBhvr>
                                        <p:cTn id="57" dur="500" fill="hold"/>
                                        <p:tgtEl>
                                          <p:spTgt spid="7"/>
                                        </p:tgtEl>
                                        <p:attrNameLst>
                                          <p:attrName>ppt_h</p:attrName>
                                        </p:attrNameLst>
                                      </p:cBhvr>
                                      <p:tavLst>
                                        <p:tav tm="0">
                                          <p:val>
                                            <p:fltVal val="0"/>
                                          </p:val>
                                        </p:tav>
                                        <p:tav tm="100000">
                                          <p:val>
                                            <p:strVal val="#ppt_h"/>
                                          </p:val>
                                        </p:tav>
                                      </p:tavLst>
                                    </p:anim>
                                    <p:anim calcmode="lin" valueType="num">
                                      <p:cBhvr>
                                        <p:cTn id="58" dur="500" fill="hold"/>
                                        <p:tgtEl>
                                          <p:spTgt spid="7"/>
                                        </p:tgtEl>
                                        <p:attrNameLst>
                                          <p:attrName>style.rotation</p:attrName>
                                        </p:attrNameLst>
                                      </p:cBhvr>
                                      <p:tavLst>
                                        <p:tav tm="0">
                                          <p:val>
                                            <p:fltVal val="90"/>
                                          </p:val>
                                        </p:tav>
                                        <p:tav tm="100000">
                                          <p:val>
                                            <p:fltVal val="0"/>
                                          </p:val>
                                        </p:tav>
                                      </p:tavLst>
                                    </p:anim>
                                    <p:animEffect transition="in" filter="fade">
                                      <p:cBhvr>
                                        <p:cTn id="59" dur="500"/>
                                        <p:tgtEl>
                                          <p:spTgt spid="7"/>
                                        </p:tgtEl>
                                      </p:cBhvr>
                                    </p:animEffect>
                                  </p:childTnLst>
                                </p:cTn>
                              </p:par>
                              <p:par>
                                <p:cTn id="60" presetID="10" presetClass="exit" presetSubtype="0" fill="hold" nodeType="withEffect">
                                  <p:stCondLst>
                                    <p:cond delay="0"/>
                                  </p:stCondLst>
                                  <p:childTnLst>
                                    <p:animEffect transition="out" filter="fade">
                                      <p:cBhvr>
                                        <p:cTn id="61" dur="500"/>
                                        <p:tgtEl>
                                          <p:spTgt spid="4"/>
                                        </p:tgtEl>
                                      </p:cBhvr>
                                    </p:animEffect>
                                    <p:set>
                                      <p:cBhvr>
                                        <p:cTn id="62"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8324" y="2792819"/>
            <a:ext cx="7867650" cy="350520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3889133820"/>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descr="http://hadouken.io/wp-content/uploads/2015/07/Hadouken-Logo-500x500.png"/>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rcRect/>
          <a:stretch>
            <a:fillRect/>
          </a:stretch>
        </p:blipFill>
        <p:spPr bwMode="auto">
          <a:xfrm>
            <a:off x="7863192" y="1606686"/>
            <a:ext cx="3780816" cy="3780816"/>
          </a:xfrm>
          <a:prstGeom prst="rect">
            <a:avLst/>
          </a:prstGeom>
          <a:noFill/>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8365788" y="4936283"/>
            <a:ext cx="3278220" cy="707886"/>
          </a:xfrm>
          <a:prstGeom prst="rect">
            <a:avLst/>
          </a:prstGeom>
          <a:noFill/>
        </p:spPr>
        <p:txBody>
          <a:bodyPr wrap="square" rtlCol="0">
            <a:spAutoFit/>
          </a:bodyPr>
          <a:lstStyle/>
          <a:p>
            <a:pPr algn="r"/>
            <a:r>
              <a:rPr lang="en-US" sz="4000" dirty="0" err="1">
                <a:solidFill>
                  <a:srgbClr val="185494"/>
                </a:solidFill>
                <a:effectLst>
                  <a:innerShdw blurRad="63500" dist="50800" dir="16200000">
                    <a:prstClr val="black">
                      <a:alpha val="50000"/>
                    </a:prstClr>
                  </a:innerShdw>
                </a:effectLst>
                <a:latin typeface="Insaniburger with Cheese" panose="02000000000000000000" pitchFamily="2" charset="0"/>
              </a:rPr>
              <a:t>Hadouken</a:t>
            </a:r>
            <a:endParaRPr lang="en-US" sz="4000" dirty="0">
              <a:solidFill>
                <a:srgbClr val="185494"/>
              </a:solidFill>
              <a:effectLst>
                <a:innerShdw blurRad="63500" dist="50800" dir="16200000">
                  <a:prstClr val="black">
                    <a:alpha val="50000"/>
                  </a:prstClr>
                </a:innerShdw>
              </a:effectLst>
              <a:latin typeface="Insaniburger with Cheese" panose="02000000000000000000" pitchFamily="2" charset="0"/>
            </a:endParaRPr>
          </a:p>
        </p:txBody>
      </p:sp>
    </p:spTree>
    <p:extLst>
      <p:ext uri="{BB962C8B-B14F-4D97-AF65-F5344CB8AC3E}">
        <p14:creationId xmlns:p14="http://schemas.microsoft.com/office/powerpoint/2010/main" val="2139193034"/>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14:presetBounceEnd="30000">
                                      <p:stCondLst>
                                        <p:cond delay="0"/>
                                      </p:stCondLst>
                                      <p:childTnLst>
                                        <p:set>
                                          <p:cBhvr>
                                            <p:cTn id="6" dur="1" fill="hold">
                                              <p:stCondLst>
                                                <p:cond delay="0"/>
                                              </p:stCondLst>
                                            </p:cTn>
                                            <p:tgtEl>
                                              <p:spTgt spid="12290"/>
                                            </p:tgtEl>
                                            <p:attrNameLst>
                                              <p:attrName>style.visibility</p:attrName>
                                            </p:attrNameLst>
                                          </p:cBhvr>
                                          <p:to>
                                            <p:strVal val="visible"/>
                                          </p:to>
                                        </p:set>
                                        <p:anim calcmode="lin" valueType="num" p14:bounceEnd="30000">
                                          <p:cBhvr additive="base">
                                            <p:cTn id="7" dur="500" fill="hold"/>
                                            <p:tgtEl>
                                              <p:spTgt spid="12290"/>
                                            </p:tgtEl>
                                            <p:attrNameLst>
                                              <p:attrName>ppt_x</p:attrName>
                                            </p:attrNameLst>
                                          </p:cBhvr>
                                          <p:tavLst>
                                            <p:tav tm="0">
                                              <p:val>
                                                <p:strVal val="0-#ppt_w/2"/>
                                              </p:val>
                                            </p:tav>
                                            <p:tav tm="100000">
                                              <p:val>
                                                <p:strVal val="#ppt_x"/>
                                              </p:val>
                                            </p:tav>
                                          </p:tavLst>
                                        </p:anim>
                                        <p:anim calcmode="lin" valueType="num" p14:bounceEnd="30000">
                                          <p:cBhvr additive="base">
                                            <p:cTn id="8" dur="500" fill="hold"/>
                                            <p:tgtEl>
                                              <p:spTgt spid="12290"/>
                                            </p:tgtEl>
                                            <p:attrNameLst>
                                              <p:attrName>ppt_y</p:attrName>
                                            </p:attrNameLst>
                                          </p:cBhvr>
                                          <p:tavLst>
                                            <p:tav tm="0">
                                              <p:val>
                                                <p:strVal val="#ppt_y"/>
                                              </p:val>
                                            </p:tav>
                                            <p:tav tm="100000">
                                              <p:val>
                                                <p:strVal val="#ppt_y"/>
                                              </p:val>
                                            </p:tav>
                                          </p:tavLst>
                                        </p:anim>
                                      </p:childTnLst>
                                    </p:cTn>
                                  </p:par>
                                  <p:par>
                                    <p:cTn id="9" presetID="22" presetClass="entr" presetSubtype="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righ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2290"/>
                                            </p:tgtEl>
                                            <p:attrNameLst>
                                              <p:attrName>style.visibility</p:attrName>
                                            </p:attrNameLst>
                                          </p:cBhvr>
                                          <p:to>
                                            <p:strVal val="visible"/>
                                          </p:to>
                                        </p:set>
                                        <p:anim calcmode="lin" valueType="num">
                                          <p:cBhvr additive="base">
                                            <p:cTn id="7" dur="500" fill="hold"/>
                                            <p:tgtEl>
                                              <p:spTgt spid="12290"/>
                                            </p:tgtEl>
                                            <p:attrNameLst>
                                              <p:attrName>ppt_x</p:attrName>
                                            </p:attrNameLst>
                                          </p:cBhvr>
                                          <p:tavLst>
                                            <p:tav tm="0">
                                              <p:val>
                                                <p:strVal val="0-#ppt_w/2"/>
                                              </p:val>
                                            </p:tav>
                                            <p:tav tm="100000">
                                              <p:val>
                                                <p:strVal val="#ppt_x"/>
                                              </p:val>
                                            </p:tav>
                                          </p:tavLst>
                                        </p:anim>
                                        <p:anim calcmode="lin" valueType="num">
                                          <p:cBhvr additive="base">
                                            <p:cTn id="8" dur="500" fill="hold"/>
                                            <p:tgtEl>
                                              <p:spTgt spid="12290"/>
                                            </p:tgtEl>
                                            <p:attrNameLst>
                                              <p:attrName>ppt_y</p:attrName>
                                            </p:attrNameLst>
                                          </p:cBhvr>
                                          <p:tavLst>
                                            <p:tav tm="0">
                                              <p:val>
                                                <p:strVal val="#ppt_y"/>
                                              </p:val>
                                            </p:tav>
                                            <p:tav tm="100000">
                                              <p:val>
                                                <p:strVal val="#ppt_y"/>
                                              </p:val>
                                            </p:tav>
                                          </p:tavLst>
                                        </p:anim>
                                      </p:childTnLst>
                                    </p:cTn>
                                  </p:par>
                                  <p:par>
                                    <p:cTn id="9" presetID="22" presetClass="entr" presetSubtype="2"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right)">
                                          <p:cBhvr>
                                            <p:cTn id="1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607300" y="4936283"/>
            <a:ext cx="4036708" cy="707886"/>
          </a:xfrm>
          <a:prstGeom prst="rect">
            <a:avLst/>
          </a:prstGeom>
          <a:noFill/>
        </p:spPr>
        <p:txBody>
          <a:bodyPr wrap="square" rtlCol="0">
            <a:spAutoFit/>
          </a:bodyPr>
          <a:lstStyle/>
          <a:p>
            <a:pPr algn="r"/>
            <a:r>
              <a:rPr lang="en-US" sz="4000" dirty="0" err="1">
                <a:solidFill>
                  <a:srgbClr val="EC1D23"/>
                </a:solidFill>
                <a:effectLst>
                  <a:innerShdw blurRad="63500" dist="50800" dir="16200000">
                    <a:prstClr val="black">
                      <a:alpha val="50000"/>
                    </a:prstClr>
                  </a:innerShdw>
                </a:effectLst>
                <a:latin typeface="Insaniburger with Cheese" panose="02000000000000000000" pitchFamily="2" charset="0"/>
              </a:rPr>
              <a:t>Serverless</a:t>
            </a:r>
            <a:endParaRPr lang="en-US" sz="4000" dirty="0">
              <a:solidFill>
                <a:srgbClr val="EC1D23"/>
              </a:solidFill>
              <a:effectLst>
                <a:innerShdw blurRad="63500" dist="50800" dir="16200000">
                  <a:prstClr val="black">
                    <a:alpha val="50000"/>
                  </a:prstClr>
                </a:innerShdw>
              </a:effectLst>
              <a:latin typeface="Insaniburger with Cheese" panose="02000000000000000000" pitchFamily="2"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2900" y="2261581"/>
            <a:ext cx="2411108" cy="2674702"/>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910846183"/>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wipe(righ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Group 25"/>
          <p:cNvGrpSpPr/>
          <p:nvPr/>
        </p:nvGrpSpPr>
        <p:grpSpPr>
          <a:xfrm>
            <a:off x="8360229" y="4066487"/>
            <a:ext cx="3233057" cy="838200"/>
            <a:chOff x="8958943" y="4041657"/>
            <a:chExt cx="3233057" cy="838200"/>
          </a:xfrm>
          <a:effectLst>
            <a:outerShdw blurRad="50800" dist="38100" dir="5400000" algn="t" rotWithShape="0">
              <a:prstClr val="black">
                <a:alpha val="40000"/>
              </a:prstClr>
            </a:outerShdw>
          </a:effectLst>
        </p:grpSpPr>
        <p:sp>
          <p:nvSpPr>
            <p:cNvPr id="27" name="Flowchart: Delay 26"/>
            <p:cNvSpPr/>
            <p:nvPr/>
          </p:nvSpPr>
          <p:spPr>
            <a:xfrm rot="5400000">
              <a:off x="10156371" y="3138143"/>
              <a:ext cx="838200" cy="2645228"/>
            </a:xfrm>
            <a:prstGeom prst="flowChartDelay">
              <a:avLst/>
            </a:prstGeom>
            <a:solidFill>
              <a:srgbClr val="F4D48C"/>
            </a:solidFill>
            <a:ln w="76200">
              <a:solidFill>
                <a:srgbClr val="F3C1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8958943" y="4168370"/>
              <a:ext cx="3233057" cy="584775"/>
            </a:xfrm>
            <a:prstGeom prst="rect">
              <a:avLst/>
            </a:prstGeom>
            <a:noFill/>
          </p:spPr>
          <p:txBody>
            <a:bodyPr wrap="square" rtlCol="0">
              <a:spAutoFit/>
            </a:bodyPr>
            <a:lstStyle/>
            <a:p>
              <a:pPr algn="ctr"/>
              <a:r>
                <a:rPr lang="en-US" sz="3200" dirty="0">
                  <a:solidFill>
                    <a:srgbClr val="591513"/>
                  </a:solidFill>
                  <a:latin typeface="Insaniburger with Cheese" panose="02000000000000000000" pitchFamily="2" charset="0"/>
                </a:rPr>
                <a:t>IAAS</a:t>
              </a:r>
              <a:endParaRPr lang="en-US" dirty="0">
                <a:solidFill>
                  <a:srgbClr val="591513"/>
                </a:solidFill>
                <a:latin typeface="Insaniburger with Cheese" panose="02000000000000000000" pitchFamily="2" charset="0"/>
              </a:endParaRPr>
            </a:p>
          </p:txBody>
        </p:sp>
      </p:grpSp>
      <p:grpSp>
        <p:nvGrpSpPr>
          <p:cNvPr id="29" name="Group 28"/>
          <p:cNvGrpSpPr/>
          <p:nvPr/>
        </p:nvGrpSpPr>
        <p:grpSpPr>
          <a:xfrm>
            <a:off x="8360229" y="2107058"/>
            <a:ext cx="3233057" cy="838200"/>
            <a:chOff x="8958943" y="2082228"/>
            <a:chExt cx="3233057" cy="838200"/>
          </a:xfrm>
          <a:effectLst>
            <a:outerShdw blurRad="50800" dist="38100" dir="5400000" algn="t" rotWithShape="0">
              <a:prstClr val="black">
                <a:alpha val="40000"/>
              </a:prstClr>
            </a:outerShdw>
          </a:effectLst>
        </p:grpSpPr>
        <p:sp>
          <p:nvSpPr>
            <p:cNvPr id="30" name="Flowchart: Delay 29"/>
            <p:cNvSpPr/>
            <p:nvPr/>
          </p:nvSpPr>
          <p:spPr>
            <a:xfrm rot="16200000">
              <a:off x="10156372" y="1178717"/>
              <a:ext cx="838200" cy="2645222"/>
            </a:xfrm>
            <a:prstGeom prst="flowChartDelay">
              <a:avLst/>
            </a:prstGeom>
            <a:solidFill>
              <a:srgbClr val="F4D48C"/>
            </a:solidFill>
            <a:ln w="76200">
              <a:solidFill>
                <a:srgbClr val="F3C1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p:cNvSpPr txBox="1"/>
            <p:nvPr/>
          </p:nvSpPr>
          <p:spPr>
            <a:xfrm>
              <a:off x="8958943" y="2208940"/>
              <a:ext cx="3233057" cy="584775"/>
            </a:xfrm>
            <a:prstGeom prst="rect">
              <a:avLst/>
            </a:prstGeom>
            <a:noFill/>
          </p:spPr>
          <p:txBody>
            <a:bodyPr wrap="square" rtlCol="0">
              <a:spAutoFit/>
            </a:bodyPr>
            <a:lstStyle/>
            <a:p>
              <a:pPr algn="ctr"/>
              <a:r>
                <a:rPr lang="en-US" sz="3200" dirty="0">
                  <a:solidFill>
                    <a:srgbClr val="591513"/>
                  </a:solidFill>
                  <a:latin typeface="Insaniburger with Cheese" panose="02000000000000000000" pitchFamily="2" charset="0"/>
                </a:rPr>
                <a:t>FAAS</a:t>
              </a:r>
              <a:endParaRPr lang="en-US" dirty="0">
                <a:solidFill>
                  <a:srgbClr val="591513"/>
                </a:solidFill>
                <a:latin typeface="Insaniburger with Cheese" panose="02000000000000000000" pitchFamily="2" charset="0"/>
              </a:endParaRPr>
            </a:p>
          </p:txBody>
        </p:sp>
      </p:grpSp>
      <p:grpSp>
        <p:nvGrpSpPr>
          <p:cNvPr id="32" name="Group 31"/>
          <p:cNvGrpSpPr/>
          <p:nvPr/>
        </p:nvGrpSpPr>
        <p:grpSpPr>
          <a:xfrm>
            <a:off x="8360228" y="3119430"/>
            <a:ext cx="3233058" cy="772886"/>
            <a:chOff x="8958942" y="3094600"/>
            <a:chExt cx="3233058" cy="772886"/>
          </a:xfrm>
          <a:effectLst>
            <a:outerShdw blurRad="50800" dist="38100" dir="5400000" algn="t" rotWithShape="0">
              <a:prstClr val="black">
                <a:alpha val="40000"/>
              </a:prstClr>
            </a:outerShdw>
          </a:effectLst>
        </p:grpSpPr>
        <p:sp>
          <p:nvSpPr>
            <p:cNvPr id="33" name="Flowchart: Terminator 32"/>
            <p:cNvSpPr/>
            <p:nvPr/>
          </p:nvSpPr>
          <p:spPr>
            <a:xfrm>
              <a:off x="8958942" y="3094600"/>
              <a:ext cx="3233058" cy="772886"/>
            </a:xfrm>
            <a:prstGeom prst="flowChartTerminator">
              <a:avLst/>
            </a:prstGeom>
            <a:solidFill>
              <a:srgbClr val="714135"/>
            </a:solidFill>
            <a:ln w="76200">
              <a:solidFill>
                <a:srgbClr val="5915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p:cNvSpPr txBox="1"/>
            <p:nvPr/>
          </p:nvSpPr>
          <p:spPr>
            <a:xfrm>
              <a:off x="8958943" y="3188656"/>
              <a:ext cx="3233057" cy="584775"/>
            </a:xfrm>
            <a:prstGeom prst="rect">
              <a:avLst/>
            </a:prstGeom>
            <a:noFill/>
          </p:spPr>
          <p:txBody>
            <a:bodyPr wrap="square" rtlCol="0">
              <a:spAutoFit/>
            </a:bodyPr>
            <a:lstStyle/>
            <a:p>
              <a:pPr algn="ctr"/>
              <a:r>
                <a:rPr lang="en-US" sz="3200" dirty="0">
                  <a:solidFill>
                    <a:srgbClr val="F3C173"/>
                  </a:solidFill>
                  <a:latin typeface="Insaniburger with Cheese" panose="02000000000000000000" pitchFamily="2" charset="0"/>
                </a:rPr>
                <a:t>PAAS</a:t>
              </a:r>
              <a:endParaRPr lang="en-US" dirty="0">
                <a:solidFill>
                  <a:srgbClr val="F3C173"/>
                </a:solidFill>
                <a:latin typeface="Insaniburger with Cheese" panose="02000000000000000000" pitchFamily="2" charset="0"/>
              </a:endParaRPr>
            </a:p>
          </p:txBody>
        </p:sp>
      </p:grpSp>
      <p:grpSp>
        <p:nvGrpSpPr>
          <p:cNvPr id="12" name="Group 11"/>
          <p:cNvGrpSpPr/>
          <p:nvPr/>
        </p:nvGrpSpPr>
        <p:grpSpPr>
          <a:xfrm>
            <a:off x="6008917" y="4164461"/>
            <a:ext cx="3233057" cy="838200"/>
            <a:chOff x="8958943" y="4041657"/>
            <a:chExt cx="3233057" cy="838200"/>
          </a:xfrm>
          <a:effectLst>
            <a:outerShdw blurRad="50800" dist="38100" dir="5400000" algn="t" rotWithShape="0">
              <a:prstClr val="black">
                <a:alpha val="40000"/>
              </a:prstClr>
            </a:outerShdw>
          </a:effectLst>
        </p:grpSpPr>
        <p:sp>
          <p:nvSpPr>
            <p:cNvPr id="15" name="Flowchart: Delay 14"/>
            <p:cNvSpPr/>
            <p:nvPr/>
          </p:nvSpPr>
          <p:spPr>
            <a:xfrm rot="5400000">
              <a:off x="10156371" y="3138143"/>
              <a:ext cx="838200" cy="2645228"/>
            </a:xfrm>
            <a:prstGeom prst="flowChartDelay">
              <a:avLst/>
            </a:prstGeom>
            <a:solidFill>
              <a:srgbClr val="F4D48C"/>
            </a:solidFill>
            <a:ln w="76200">
              <a:solidFill>
                <a:srgbClr val="F3C1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8958943" y="4168370"/>
              <a:ext cx="3233057" cy="584775"/>
            </a:xfrm>
            <a:prstGeom prst="rect">
              <a:avLst/>
            </a:prstGeom>
            <a:noFill/>
          </p:spPr>
          <p:txBody>
            <a:bodyPr wrap="square" rtlCol="0">
              <a:spAutoFit/>
            </a:bodyPr>
            <a:lstStyle/>
            <a:p>
              <a:pPr algn="ctr"/>
              <a:r>
                <a:rPr lang="en-US" sz="3200" dirty="0">
                  <a:solidFill>
                    <a:srgbClr val="591513"/>
                  </a:solidFill>
                  <a:latin typeface="Insaniburger with Cheese" panose="02000000000000000000" pitchFamily="2" charset="0"/>
                </a:rPr>
                <a:t>Own House</a:t>
              </a:r>
              <a:endParaRPr lang="en-US" dirty="0">
                <a:solidFill>
                  <a:srgbClr val="591513"/>
                </a:solidFill>
                <a:latin typeface="Insaniburger with Cheese" panose="02000000000000000000" pitchFamily="2" charset="0"/>
              </a:endParaRPr>
            </a:p>
          </p:txBody>
        </p:sp>
      </p:grpSp>
      <p:grpSp>
        <p:nvGrpSpPr>
          <p:cNvPr id="23" name="Group 22"/>
          <p:cNvGrpSpPr/>
          <p:nvPr/>
        </p:nvGrpSpPr>
        <p:grpSpPr>
          <a:xfrm>
            <a:off x="6008917" y="2205032"/>
            <a:ext cx="3233057" cy="838200"/>
            <a:chOff x="8958943" y="2082228"/>
            <a:chExt cx="3233057" cy="838200"/>
          </a:xfrm>
          <a:effectLst>
            <a:outerShdw blurRad="50800" dist="38100" dir="5400000" algn="t" rotWithShape="0">
              <a:prstClr val="black">
                <a:alpha val="40000"/>
              </a:prstClr>
            </a:outerShdw>
          </a:effectLst>
        </p:grpSpPr>
        <p:sp>
          <p:nvSpPr>
            <p:cNvPr id="18" name="Flowchart: Delay 17"/>
            <p:cNvSpPr/>
            <p:nvPr/>
          </p:nvSpPr>
          <p:spPr>
            <a:xfrm rot="16200000">
              <a:off x="10156372" y="1178717"/>
              <a:ext cx="838200" cy="2645222"/>
            </a:xfrm>
            <a:prstGeom prst="flowChartDelay">
              <a:avLst/>
            </a:prstGeom>
            <a:solidFill>
              <a:srgbClr val="F4D48C"/>
            </a:solidFill>
            <a:ln w="76200">
              <a:solidFill>
                <a:srgbClr val="F3C1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8958943" y="2208940"/>
              <a:ext cx="3233057" cy="584775"/>
            </a:xfrm>
            <a:prstGeom prst="rect">
              <a:avLst/>
            </a:prstGeom>
            <a:noFill/>
          </p:spPr>
          <p:txBody>
            <a:bodyPr wrap="square" rtlCol="0">
              <a:spAutoFit/>
            </a:bodyPr>
            <a:lstStyle/>
            <a:p>
              <a:pPr algn="ctr"/>
              <a:r>
                <a:rPr lang="en-US" sz="3200" dirty="0">
                  <a:solidFill>
                    <a:srgbClr val="591513"/>
                  </a:solidFill>
                  <a:latin typeface="Insaniburger with Cheese" panose="02000000000000000000" pitchFamily="2" charset="0"/>
                </a:rPr>
                <a:t>Hotel</a:t>
              </a:r>
              <a:endParaRPr lang="en-US" dirty="0">
                <a:solidFill>
                  <a:srgbClr val="591513"/>
                </a:solidFill>
                <a:latin typeface="Insaniburger with Cheese" panose="02000000000000000000" pitchFamily="2" charset="0"/>
              </a:endParaRPr>
            </a:p>
          </p:txBody>
        </p:sp>
      </p:grpSp>
      <p:grpSp>
        <p:nvGrpSpPr>
          <p:cNvPr id="13" name="Group 12"/>
          <p:cNvGrpSpPr/>
          <p:nvPr/>
        </p:nvGrpSpPr>
        <p:grpSpPr>
          <a:xfrm>
            <a:off x="6008916" y="3217404"/>
            <a:ext cx="3233058" cy="772886"/>
            <a:chOff x="8958942" y="3094600"/>
            <a:chExt cx="3233058" cy="772886"/>
          </a:xfrm>
          <a:effectLst>
            <a:outerShdw blurRad="50800" dist="38100" dir="5400000" algn="t" rotWithShape="0">
              <a:prstClr val="black">
                <a:alpha val="40000"/>
              </a:prstClr>
            </a:outerShdw>
          </a:effectLst>
        </p:grpSpPr>
        <p:sp>
          <p:nvSpPr>
            <p:cNvPr id="21" name="Flowchart: Terminator 20"/>
            <p:cNvSpPr/>
            <p:nvPr/>
          </p:nvSpPr>
          <p:spPr>
            <a:xfrm>
              <a:off x="8958942" y="3094600"/>
              <a:ext cx="3233058" cy="772886"/>
            </a:xfrm>
            <a:prstGeom prst="flowChartTerminator">
              <a:avLst/>
            </a:prstGeom>
            <a:solidFill>
              <a:srgbClr val="714135"/>
            </a:solidFill>
            <a:ln w="76200">
              <a:solidFill>
                <a:srgbClr val="59151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8958943" y="3188656"/>
              <a:ext cx="3233057" cy="584775"/>
            </a:xfrm>
            <a:prstGeom prst="rect">
              <a:avLst/>
            </a:prstGeom>
            <a:noFill/>
          </p:spPr>
          <p:txBody>
            <a:bodyPr wrap="square" rtlCol="0">
              <a:spAutoFit/>
            </a:bodyPr>
            <a:lstStyle/>
            <a:p>
              <a:pPr algn="ctr"/>
              <a:r>
                <a:rPr lang="en-US" sz="3200" dirty="0">
                  <a:solidFill>
                    <a:srgbClr val="F3C173"/>
                  </a:solidFill>
                  <a:latin typeface="Insaniburger with Cheese" panose="02000000000000000000" pitchFamily="2" charset="0"/>
                </a:rPr>
                <a:t>Rent Room</a:t>
              </a:r>
              <a:endParaRPr lang="en-US" dirty="0">
                <a:solidFill>
                  <a:srgbClr val="F3C173"/>
                </a:solidFill>
                <a:latin typeface="Insaniburger with Cheese" panose="02000000000000000000" pitchFamily="2" charset="0"/>
              </a:endParaRPr>
            </a:p>
          </p:txBody>
        </p:sp>
      </p:grpSp>
    </p:spTree>
    <p:extLst>
      <p:ext uri="{BB962C8B-B14F-4D97-AF65-F5344CB8AC3E}">
        <p14:creationId xmlns:p14="http://schemas.microsoft.com/office/powerpoint/2010/main" val="1936979793"/>
      </p:ext>
    </p:extLst>
  </p:cSld>
  <p:clrMapOvr>
    <a:masterClrMapping/>
  </p:clrMapOvr>
  <mc:AlternateContent xmlns:mc="http://schemas.openxmlformats.org/markup-compatibility/2006" xmlns:p15="http://schemas.microsoft.com/office/powerpoint/2012/main">
    <mc:Choice Requires="p15">
      <p:transition spd="slow">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anim calcmode="lin" valueType="num">
                                      <p:cBhvr>
                                        <p:cTn id="8" dur="500" fill="hold"/>
                                        <p:tgtEl>
                                          <p:spTgt spid="26"/>
                                        </p:tgtEl>
                                        <p:attrNameLst>
                                          <p:attrName>ppt_x</p:attrName>
                                        </p:attrNameLst>
                                      </p:cBhvr>
                                      <p:tavLst>
                                        <p:tav tm="0">
                                          <p:val>
                                            <p:strVal val="#ppt_x"/>
                                          </p:val>
                                        </p:tav>
                                        <p:tav tm="100000">
                                          <p:val>
                                            <p:strVal val="#ppt_x"/>
                                          </p:val>
                                        </p:tav>
                                      </p:tavLst>
                                    </p:anim>
                                    <p:anim calcmode="lin" valueType="num">
                                      <p:cBhvr>
                                        <p:cTn id="9" dur="5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7" presetClass="entr" presetSubtype="0" fill="hold" nodeType="clickEffect">
                                  <p:stCondLst>
                                    <p:cond delay="0"/>
                                  </p:stCondLst>
                                  <p:childTnLst>
                                    <p:set>
                                      <p:cBhvr>
                                        <p:cTn id="13" dur="1" fill="hold">
                                          <p:stCondLst>
                                            <p:cond delay="0"/>
                                          </p:stCondLst>
                                        </p:cTn>
                                        <p:tgtEl>
                                          <p:spTgt spid="32"/>
                                        </p:tgtEl>
                                        <p:attrNameLst>
                                          <p:attrName>style.visibility</p:attrName>
                                        </p:attrNameLst>
                                      </p:cBhvr>
                                      <p:to>
                                        <p:strVal val="visible"/>
                                      </p:to>
                                    </p:set>
                                    <p:animEffect transition="in" filter="fade">
                                      <p:cBhvr>
                                        <p:cTn id="14" dur="500"/>
                                        <p:tgtEl>
                                          <p:spTgt spid="32"/>
                                        </p:tgtEl>
                                      </p:cBhvr>
                                    </p:animEffect>
                                    <p:anim calcmode="lin" valueType="num">
                                      <p:cBhvr>
                                        <p:cTn id="15" dur="500" fill="hold"/>
                                        <p:tgtEl>
                                          <p:spTgt spid="32"/>
                                        </p:tgtEl>
                                        <p:attrNameLst>
                                          <p:attrName>ppt_x</p:attrName>
                                        </p:attrNameLst>
                                      </p:cBhvr>
                                      <p:tavLst>
                                        <p:tav tm="0">
                                          <p:val>
                                            <p:strVal val="#ppt_x"/>
                                          </p:val>
                                        </p:tav>
                                        <p:tav tm="100000">
                                          <p:val>
                                            <p:strVal val="#ppt_x"/>
                                          </p:val>
                                        </p:tav>
                                      </p:tavLst>
                                    </p:anim>
                                    <p:anim calcmode="lin" valueType="num">
                                      <p:cBhvr>
                                        <p:cTn id="16" dur="5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7" presetClass="entr" presetSubtype="0" fill="hold" nodeType="clickEffect">
                                  <p:stCondLst>
                                    <p:cond delay="0"/>
                                  </p:stCondLst>
                                  <p:childTnLst>
                                    <p:set>
                                      <p:cBhvr>
                                        <p:cTn id="20" dur="1" fill="hold">
                                          <p:stCondLst>
                                            <p:cond delay="0"/>
                                          </p:stCondLst>
                                        </p:cTn>
                                        <p:tgtEl>
                                          <p:spTgt spid="29"/>
                                        </p:tgtEl>
                                        <p:attrNameLst>
                                          <p:attrName>style.visibility</p:attrName>
                                        </p:attrNameLst>
                                      </p:cBhvr>
                                      <p:to>
                                        <p:strVal val="visible"/>
                                      </p:to>
                                    </p:set>
                                    <p:animEffect transition="in" filter="fade">
                                      <p:cBhvr>
                                        <p:cTn id="21" dur="500"/>
                                        <p:tgtEl>
                                          <p:spTgt spid="29"/>
                                        </p:tgtEl>
                                      </p:cBhvr>
                                    </p:animEffect>
                                    <p:anim calcmode="lin" valueType="num">
                                      <p:cBhvr>
                                        <p:cTn id="22" dur="500" fill="hold"/>
                                        <p:tgtEl>
                                          <p:spTgt spid="29"/>
                                        </p:tgtEl>
                                        <p:attrNameLst>
                                          <p:attrName>ppt_x</p:attrName>
                                        </p:attrNameLst>
                                      </p:cBhvr>
                                      <p:tavLst>
                                        <p:tav tm="0">
                                          <p:val>
                                            <p:strVal val="#ppt_x"/>
                                          </p:val>
                                        </p:tav>
                                        <p:tav tm="100000">
                                          <p:val>
                                            <p:strVal val="#ppt_x"/>
                                          </p:val>
                                        </p:tav>
                                      </p:tavLst>
                                    </p:anim>
                                    <p:anim calcmode="lin" valueType="num">
                                      <p:cBhvr>
                                        <p:cTn id="23" dur="5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wipe(left)">
                                      <p:cBhvr>
                                        <p:cTn id="28" dur="500"/>
                                        <p:tgtEl>
                                          <p:spTgt spid="12"/>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wipe(left)">
                                      <p:cBhvr>
                                        <p:cTn id="33" dur="500"/>
                                        <p:tgtEl>
                                          <p:spTgt spid="13"/>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wipe(left)">
                                      <p:cBhvr>
                                        <p:cTn id="3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2102</TotalTime>
  <Words>584</Words>
  <Application>Microsoft Office PowerPoint</Application>
  <PresentationFormat>Widescreen</PresentationFormat>
  <Paragraphs>87</Paragraphs>
  <Slides>13</Slides>
  <Notes>13</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FontAwesome</vt:lpstr>
      <vt:lpstr>Insaniburger with Cheese</vt:lpstr>
      <vt:lpstr>Rockwell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Nik Molnar</dc:creator>
  <cp:lastModifiedBy>Nik Molnar</cp:lastModifiedBy>
  <cp:revision>88</cp:revision>
  <dcterms:created xsi:type="dcterms:W3CDTF">2017-08-30T17:55:56Z</dcterms:created>
  <dcterms:modified xsi:type="dcterms:W3CDTF">2017-09-04T19:58:11Z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Owner">
    <vt:lpwstr>nimolnar@microsoft.com</vt:lpwstr>
  </property>
  <property fmtid="{D5CDD505-2E9C-101B-9397-08002B2CF9AE}" pid="6" name="MSIP_Label_f42aa342-8706-4288-bd11-ebb85995028c_SetDate">
    <vt:lpwstr>2017-08-30T13:04:29.6993356-05:00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